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66" r:id="rId2"/>
    <p:sldId id="257" r:id="rId3"/>
    <p:sldId id="267" r:id="rId4"/>
    <p:sldId id="284" r:id="rId5"/>
    <p:sldId id="288" r:id="rId6"/>
    <p:sldId id="289" r:id="rId7"/>
    <p:sldId id="290" r:id="rId8"/>
    <p:sldId id="291" r:id="rId9"/>
    <p:sldId id="280" r:id="rId10"/>
    <p:sldId id="285" r:id="rId11"/>
    <p:sldId id="271" r:id="rId12"/>
    <p:sldId id="272" r:id="rId13"/>
    <p:sldId id="292" r:id="rId14"/>
    <p:sldId id="275" r:id="rId15"/>
    <p:sldId id="287" r:id="rId16"/>
    <p:sldId id="283" r:id="rId17"/>
    <p:sldId id="259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67C085D-E34E-224D-8B84-E9C781E77488}">
          <p14:sldIdLst/>
        </p14:section>
        <p14:section name="Speaker 1: Nikhil" id="{06328809-2A90-F341-8845-D50E0F82C75D}">
          <p14:sldIdLst>
            <p14:sldId id="266"/>
            <p14:sldId id="257"/>
            <p14:sldId id="267"/>
            <p14:sldId id="284"/>
          </p14:sldIdLst>
        </p14:section>
        <p14:section name="Speaker 2: Henry" id="{FF6A3537-FE5C-744E-A0E2-D17AD36EDB4C}">
          <p14:sldIdLst>
            <p14:sldId id="288"/>
            <p14:sldId id="289"/>
            <p14:sldId id="290"/>
            <p14:sldId id="291"/>
          </p14:sldIdLst>
        </p14:section>
        <p14:section name="Speaker 3: Shailesh" id="{36860870-0F54-7344-9117-EE62ABE07EB1}">
          <p14:sldIdLst>
            <p14:sldId id="280"/>
            <p14:sldId id="285"/>
          </p14:sldIdLst>
        </p14:section>
        <p14:section name="Speaker 4: John" id="{150A6018-859F-BE4B-8859-FD360733B58E}">
          <p14:sldIdLst>
            <p14:sldId id="271"/>
            <p14:sldId id="272"/>
          </p14:sldIdLst>
        </p14:section>
        <p14:section name="Speaker 5: Vasudha" id="{C49D8236-166D-B843-8D0B-10844D60F777}">
          <p14:sldIdLst>
            <p14:sldId id="292"/>
            <p14:sldId id="275"/>
            <p14:sldId id="287"/>
            <p14:sldId id="283"/>
            <p14:sldId id="25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62124"/>
    <a:srgbClr val="C2532A"/>
    <a:srgbClr val="C2532B"/>
    <a:srgbClr val="CDCDCD"/>
    <a:srgbClr val="D20606"/>
    <a:srgbClr val="872225"/>
    <a:srgbClr val="E08E42"/>
    <a:srgbClr val="E1141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125"/>
    <p:restoredTop sz="91565"/>
  </p:normalViewPr>
  <p:slideViewPr>
    <p:cSldViewPr snapToGrid="0">
      <p:cViewPr varScale="1">
        <p:scale>
          <a:sx n="112" d="100"/>
          <a:sy n="112" d="100"/>
        </p:scale>
        <p:origin x="1368" y="200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183524-9DF1-004C-BB23-2B17F3C31798}" type="datetimeFigureOut">
              <a:rPr lang="en-US" smtClean="0"/>
              <a:t>12/14/22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505A4A-DECE-8B45-BCF7-EE6EE431522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1290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iencedirect.com/science/article/pii/S2666606521000833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Good morning! We are team Rovers, and we will be presenting about our Classifier Model for the Auto Quote Conversion.</a:t>
            </a:r>
            <a:br>
              <a:rPr lang="en-US" b="0" dirty="0">
                <a:effectLst/>
              </a:rPr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505A4A-DECE-8B45-BCF7-EE6EE431522A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89935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will first go over project objective, then explain the process of creating our models, along with the outcomes.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505A4A-DECE-8B45-BCF7-EE6EE431522A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37066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Our team was asked to create a conversion model that:</a:t>
            </a:r>
          </a:p>
          <a:p>
            <a:endParaRPr lang="en-US" dirty="0"/>
          </a:p>
          <a:p>
            <a:r>
              <a:rPr lang="en-US" dirty="0"/>
              <a:t>1) identifies converted policies and </a:t>
            </a:r>
            <a:br>
              <a:rPr lang="en-US" dirty="0"/>
            </a:br>
            <a:r>
              <a:rPr lang="en-US" dirty="0"/>
              <a:t>2) derives characteristics of the policies that Peace of Mind is likely to write or avoid</a:t>
            </a:r>
          </a:p>
          <a:p>
            <a:endParaRPr lang="en-US" dirty="0"/>
          </a:p>
          <a:p>
            <a:r>
              <a:rPr lang="en-US" dirty="0"/>
              <a:t>Based on the outcome, we will provide recommendations on how to use the information.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505A4A-DECE-8B45-BCF7-EE6EE431522A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18772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Next is model evaluation.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Team Rovers scored .69154 for the AUC on the test data.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 plain English, this is the probability of correctly identifying policies that Peace of Mind tends to write.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Down below, we have the ROC curve for the validation data. The AUC value is .67, which is lower than that of the test dataset above.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difference of the AUC value is important.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AUC score is higher on the test dataset, which indicates there is no overfitting of the model.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This means our model works better on unknown data, in other words, good for predictions in the future.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505A4A-DECE-8B45-BCF7-EE6EE431522A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13820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first look at the (name of graph).</a:t>
            </a:r>
          </a:p>
          <a:p>
            <a:r>
              <a:rPr lang="en-US" dirty="0"/>
              <a:t>The features are in the order of importance.</a:t>
            </a:r>
          </a:p>
          <a:p>
            <a:r>
              <a:rPr lang="en-US" dirty="0"/>
              <a:t>How to interpret this?</a:t>
            </a:r>
          </a:p>
          <a:p>
            <a:endParaRPr lang="en-US" dirty="0"/>
          </a:p>
          <a:p>
            <a:r>
              <a:rPr lang="en-US" dirty="0"/>
              <a:t>We look at where the color red is, either the left side of the baseline or the right side.</a:t>
            </a:r>
          </a:p>
          <a:p>
            <a:endParaRPr lang="en-US" dirty="0"/>
          </a:p>
          <a:p>
            <a:r>
              <a:rPr lang="en-US" dirty="0"/>
              <a:t>If red is on the left, the feature negatively affects conversion rate, and vice versa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</a:t>
            </a:r>
          </a:p>
          <a:p>
            <a:r>
              <a:rPr lang="en-US" dirty="0"/>
              <a:t>On the left, we have summarized the features that make a policy likely to convert.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b="0" dirty="0">
                <a:effectLst/>
              </a:rPr>
            </a:b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CAT zone has highest feature importance (lower CAT, higher chance of conversion, 2 or lower increases the chance of conversion by at least 5% on average)</a:t>
            </a: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Should not focus on age group 15-25 (lower conversions), focus on 36-45</a:t>
            </a: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Higher quote, lower conversions  </a:t>
            </a:r>
            <a:endParaRPr lang="en-US" b="0" dirty="0">
              <a:effectLst/>
            </a:endParaRPr>
          </a:p>
          <a:p>
            <a:br>
              <a:rPr lang="en-US" b="0" dirty="0">
                <a:effectLst/>
              </a:rPr>
            </a:br>
            <a:endParaRPr lang="en-US" b="0" dirty="0">
              <a:effectLst/>
            </a:endParaRPr>
          </a:p>
          <a:p>
            <a:r>
              <a:rPr lang="en-US" b="0" dirty="0">
                <a:effectLst/>
              </a:rPr>
              <a:t>B</a:t>
            </a:r>
          </a:p>
          <a:p>
            <a:r>
              <a:rPr lang="en-US" b="0" dirty="0">
                <a:effectLst/>
              </a:rPr>
              <a:t>On the other hand, we have features that make a policy UN-likely to convert. </a:t>
            </a:r>
          </a:p>
          <a:p>
            <a:endParaRPr lang="en-US" dirty="0"/>
          </a:p>
          <a:p>
            <a:r>
              <a:rPr lang="en-US" dirty="0"/>
              <a:t>high CAT zones </a:t>
            </a:r>
          </a:p>
          <a:p>
            <a:r>
              <a:rPr lang="en-US" dirty="0"/>
              <a:t>higher quotes</a:t>
            </a:r>
          </a:p>
          <a:p>
            <a:r>
              <a:rPr lang="en-US" dirty="0"/>
              <a:t>higher vehicle age</a:t>
            </a:r>
          </a:p>
          <a:p>
            <a:r>
              <a:rPr lang="en-US" dirty="0"/>
              <a:t>higher living living status dependency </a:t>
            </a:r>
          </a:p>
          <a:p>
            <a:r>
              <a:rPr lang="en-US" dirty="0"/>
              <a:t>ALL make policies less likely to convert.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505A4A-DECE-8B45-BCF7-EE6EE431522A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95939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CDCDCD"/>
                </a:solidFill>
              </a:rPr>
              <a:t>Target customers in New York living in lower CAT zones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sng" strike="noStrike" dirty="0">
              <a:solidFill>
                <a:srgbClr val="0563C1"/>
              </a:solidFill>
              <a:effectLst/>
              <a:latin typeface="Arial" panose="020B0604020202020204" pitchFamily="34" charset="0"/>
              <a:hlinkClick r:id="rId3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sng" strike="noStrike" dirty="0">
                <a:solidFill>
                  <a:srgbClr val="0563C1"/>
                </a:solidFill>
                <a:effectLst/>
                <a:latin typeface="Arial" panose="020B0604020202020204" pitchFamily="34" charset="0"/>
                <a:hlinkClick r:id="rId3"/>
              </a:rPr>
              <a:t>https://www.sciencedirect.com/science/article/pii/S2666606521000833</a:t>
            </a:r>
            <a:endParaRPr lang="en-US" b="0" dirty="0">
              <a:effectLst/>
            </a:endParaRPr>
          </a:p>
          <a:p>
            <a:pPr algn="r"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https://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www.cms.gov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/CCIIO/Resources/Regulations-and-Guidance/Downloads/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Auto_Renew_Catastrophic_Guidance.pdf</a:t>
            </a:r>
            <a:endParaRPr lang="en-US" b="0" dirty="0">
              <a:effectLst/>
            </a:endParaRPr>
          </a:p>
          <a:p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505A4A-DECE-8B45-BCF7-EE6EE431522A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6802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505A4A-DECE-8B45-BCF7-EE6EE431522A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99292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E3E1D9-0094-32F6-B1E9-F938A79183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FDAF1B-0D32-93E4-F8EA-5BDCED8CAA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679B28-803A-81EB-41D0-0E8131358E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596FD-97B5-AA4F-AA7F-430257B83833}" type="datetimeFigureOut">
              <a:rPr lang="en-US" smtClean="0"/>
              <a:t>12/14/22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1D06A0-9068-93DF-7464-6142D68BAC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4EFA25-3EB3-16DC-D262-BD0495895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F21D0-9445-194B-904B-D26B1FDAC8E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92483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A5738-393E-6D60-7264-90120C547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C20775E-4441-0FC8-49B0-68F94981DB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360BC5-0189-7F54-BA26-301E165787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596FD-97B5-AA4F-AA7F-430257B83833}" type="datetimeFigureOut">
              <a:rPr lang="en-US" smtClean="0"/>
              <a:t>12/14/22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E9588B-10FF-3DAA-520E-8D7C68CD79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7CA0BF-E5E1-1EC4-2650-2008E110C1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F21D0-9445-194B-904B-D26B1FDAC8E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17807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4BC2935-27A8-F94A-4F78-C8CAC3AC0DB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89F7775-CA7C-1F50-00BB-1EA368A580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718F58-9914-24F1-D873-0F516B45FE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596FD-97B5-AA4F-AA7F-430257B83833}" type="datetimeFigureOut">
              <a:rPr lang="en-US" smtClean="0"/>
              <a:t>12/14/22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35737B-D4EB-39C1-220A-A5916B0382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BC8C00-EE3F-8DA3-2BCB-3670899A8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F21D0-9445-194B-904B-D26B1FDAC8E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18401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B567D2-0A85-5837-A7FD-5875E6D3E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0E8DA7-72C2-E131-30D3-989D0692BC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E88773-486B-F81D-6DBD-4880C1AA3E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596FD-97B5-AA4F-AA7F-430257B83833}" type="datetimeFigureOut">
              <a:rPr lang="en-US" smtClean="0"/>
              <a:t>12/14/22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579C35-78FD-5014-7F58-5FB69666C1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DED51D-33C4-70E0-F652-4C06178EE6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F21D0-9445-194B-904B-D26B1FDAC8E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4825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823869-8023-C133-080F-D3CD8E1D6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BA651A-8A54-7B8B-C206-4D7F39A626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BCD1AD-4270-1CE7-C735-F9E5F9A1AD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596FD-97B5-AA4F-AA7F-430257B83833}" type="datetimeFigureOut">
              <a:rPr lang="en-US" smtClean="0"/>
              <a:t>12/14/22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3EEB40-C620-7CB6-54F1-EAFC34D517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24F5EE-A22D-48F6-2547-B05446FC8F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F21D0-9445-194B-904B-D26B1FDAC8E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03668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01A90B-066A-65AE-9FA8-EB65A50BA9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389239-73A0-F6B1-250F-E08154FC813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20E746-FA7C-E850-CF37-A7D6D09737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105BFC-DD08-D543-D0F1-F64E803432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596FD-97B5-AA4F-AA7F-430257B83833}" type="datetimeFigureOut">
              <a:rPr lang="en-US" smtClean="0"/>
              <a:t>12/14/22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0C5980-2F05-B195-867E-F161AE4DE9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342A9E-5D1E-61BF-DB83-1702D7456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F21D0-9445-194B-904B-D26B1FDAC8E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95021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581B65-AD57-ADB1-2B74-F3C5D3C76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0A9DF0-A7EC-0410-E3DA-EC4A2AB28F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61260F-A62C-E105-1E1A-4C20F87E7B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F3D4532-5F26-D93C-4355-53E37BC2559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22F9FD6-645C-59E8-3DB5-558A7751E04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B92F37A-2FDB-F6BC-7E0B-0884B725FC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596FD-97B5-AA4F-AA7F-430257B83833}" type="datetimeFigureOut">
              <a:rPr lang="en-US" smtClean="0"/>
              <a:t>12/14/22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D3FB9F8-1341-ED75-FCC3-F970AC73EC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918C716-EE94-F1C3-04E3-5536CFA1EA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F21D0-9445-194B-904B-D26B1FDAC8E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82083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9AFA7-6E0B-A473-F72A-F42A45D56E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0A5F08E-690A-0F1D-4039-BAF9E41100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596FD-97B5-AA4F-AA7F-430257B83833}" type="datetimeFigureOut">
              <a:rPr lang="en-US" smtClean="0"/>
              <a:t>12/14/22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F3ADDD-AB14-1D05-273B-C57302BA62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A730F5-D785-C5BB-C8E4-DB42C2364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F21D0-9445-194B-904B-D26B1FDAC8E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99440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269B64B-E118-5E73-AE65-466E18CE5A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596FD-97B5-AA4F-AA7F-430257B83833}" type="datetimeFigureOut">
              <a:rPr lang="en-US" smtClean="0"/>
              <a:t>12/14/22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008F233-8930-DC37-6FB1-6626A0F528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5E7DDF-800D-39E0-9020-34C71E58B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F21D0-9445-194B-904B-D26B1FDAC8E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0150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374AE-AF5D-B3C5-ADF2-5686EAE13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04BF43-F86A-BDB2-F8D1-2598FD0B9E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2C6FAC-D6CA-AB20-534F-1CE65DC96C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583F12-155F-C936-E18C-16D34E442A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596FD-97B5-AA4F-AA7F-430257B83833}" type="datetimeFigureOut">
              <a:rPr lang="en-US" smtClean="0"/>
              <a:t>12/14/22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CC8F4B-B155-9A8C-894C-D006018804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668A90-CCD8-A373-8698-0305730456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F21D0-9445-194B-904B-D26B1FDAC8E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23109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FDEE-BCCC-567A-15E9-DF8CE68C9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69DCF3C-7C64-2F7C-568F-8E989DC8AB8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8FBEC1-0B0E-C251-B286-276DFFDBF8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88E0E3-2758-1060-C7A8-C662E93C6A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596FD-97B5-AA4F-AA7F-430257B83833}" type="datetimeFigureOut">
              <a:rPr lang="en-US" smtClean="0"/>
              <a:t>12/14/22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A39094-7102-A755-0CB8-9DB46B8EEB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26043B-7D90-6CF4-BDDB-B973B2E101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F21D0-9445-194B-904B-D26B1FDAC8E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35865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BD030C1-E155-3888-1212-056A211CBC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9FEA3E-473E-32A3-F0DE-C14FA1EC24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901786-55E2-E057-D4D2-9C4135C7EA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596FD-97B5-AA4F-AA7F-430257B83833}" type="datetimeFigureOut">
              <a:rPr lang="en-US" smtClean="0"/>
              <a:t>12/14/22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FB34B4-7341-BC9D-F352-BEA8F62C0C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359323-3B21-FF68-DA4F-B6D9DB97B8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3F21D0-9445-194B-904B-D26B1FDAC8E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83263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.png"/><Relationship Id="rId7" Type="http://schemas.microsoft.com/office/2007/relationships/hdphoto" Target="../media/hdphoto2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microsoft.com/office/2007/relationships/hdphoto" Target="../media/hdphoto3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microsoft.com/office/2007/relationships/hdphoto" Target="../media/hdphoto6.wdp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1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microsoft.com/office/2007/relationships/hdphoto" Target="../media/hdphoto7.wdp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microsoft.com/office/2007/relationships/hdphoto" Target="../media/hdphoto8.wdp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microsoft.com/office/2007/relationships/hdphoto" Target="../media/hdphoto8.wdp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microsoft.com/office/2007/relationships/hdphoto" Target="../media/hdphoto8.wdp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microsoft.com/office/2007/relationships/hdphoto" Target="../media/hdphoto8.wdp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microsoft.com/office/2007/relationships/hdphoto" Target="../media/hdphoto8.wdp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3.png"/><Relationship Id="rId7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microsoft.com/office/2007/relationships/hdphoto" Target="../media/hdphoto8.wdp"/><Relationship Id="rId5" Type="http://schemas.openxmlformats.org/officeDocument/2006/relationships/image" Target="../media/image2.png"/><Relationship Id="rId4" Type="http://schemas.microsoft.com/office/2007/relationships/hdphoto" Target="../media/hdphoto2.wdp"/><Relationship Id="rId9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microsoft.com/office/2007/relationships/hdphoto" Target="../media/hdphoto4.wdp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microsoft.com/office/2007/relationships/hdphoto" Target="../media/hdphoto5.wdp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microsoft.com/office/2007/relationships/hdphoto" Target="../media/hdphoto5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microsoft.com/office/2007/relationships/hdphoto" Target="../media/hdphoto5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microsoft.com/office/2007/relationships/hdphoto" Target="../media/hdphoto5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microsoft.com/office/2007/relationships/hdphoto" Target="../media/hdphoto5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microsoft.com/office/2007/relationships/hdphoto" Target="../media/hdphoto5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microsoft.com/office/2007/relationships/hdphoto" Target="../media/hdphoto6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6F5B221A-3D3D-5FD6-0620-469B74C1B574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E08E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B10BA3F-3D5B-AFDA-310B-A480DC28EAFB}"/>
              </a:ext>
            </a:extLst>
          </p:cNvPr>
          <p:cNvSpPr txBox="1"/>
          <p:nvPr/>
        </p:nvSpPr>
        <p:spPr>
          <a:xfrm>
            <a:off x="943027" y="1659200"/>
            <a:ext cx="1030596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b="1" dirty="0"/>
              <a:t>2022 TRAVELERS MODELING COMPETITION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07B36AB-5CA7-B775-ECAD-1455BF0612DC}"/>
              </a:ext>
            </a:extLst>
          </p:cNvPr>
          <p:cNvSpPr/>
          <p:nvPr/>
        </p:nvSpPr>
        <p:spPr>
          <a:xfrm>
            <a:off x="0" y="5380672"/>
            <a:ext cx="5068389" cy="1477329"/>
          </a:xfrm>
          <a:prstGeom prst="rect">
            <a:avLst/>
          </a:prstGeom>
          <a:solidFill>
            <a:srgbClr val="C253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8728218-4128-0043-80EA-D5097F7B7278}"/>
              </a:ext>
            </a:extLst>
          </p:cNvPr>
          <p:cNvSpPr/>
          <p:nvPr/>
        </p:nvSpPr>
        <p:spPr>
          <a:xfrm rot="20557501">
            <a:off x="4743" y="4527779"/>
            <a:ext cx="4116566" cy="1511485"/>
          </a:xfrm>
          <a:prstGeom prst="rect">
            <a:avLst/>
          </a:prstGeom>
          <a:solidFill>
            <a:srgbClr val="C253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4B0E877-1F21-B091-0870-E487C79E63A9}"/>
              </a:ext>
            </a:extLst>
          </p:cNvPr>
          <p:cNvSpPr/>
          <p:nvPr/>
        </p:nvSpPr>
        <p:spPr>
          <a:xfrm rot="290815">
            <a:off x="3665270" y="4092265"/>
            <a:ext cx="3564132" cy="2603784"/>
          </a:xfrm>
          <a:prstGeom prst="rect">
            <a:avLst/>
          </a:prstGeom>
          <a:solidFill>
            <a:srgbClr val="C253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FF0C02A-63CC-4F90-D289-E4EBD8A49831}"/>
              </a:ext>
            </a:extLst>
          </p:cNvPr>
          <p:cNvSpPr/>
          <p:nvPr/>
        </p:nvSpPr>
        <p:spPr>
          <a:xfrm rot="1386904">
            <a:off x="6762824" y="4519953"/>
            <a:ext cx="2394948" cy="1883956"/>
          </a:xfrm>
          <a:prstGeom prst="rect">
            <a:avLst/>
          </a:prstGeom>
          <a:solidFill>
            <a:srgbClr val="C253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ight Triangle 18">
            <a:extLst>
              <a:ext uri="{FF2B5EF4-FFF2-40B4-BE49-F238E27FC236}">
                <a16:creationId xmlns:a16="http://schemas.microsoft.com/office/drawing/2014/main" id="{B91E0E4C-37B2-2B94-EAF4-C241354FCCF3}"/>
              </a:ext>
            </a:extLst>
          </p:cNvPr>
          <p:cNvSpPr/>
          <p:nvPr/>
        </p:nvSpPr>
        <p:spPr>
          <a:xfrm flipH="1">
            <a:off x="4591742" y="3544147"/>
            <a:ext cx="7600257" cy="3315859"/>
          </a:xfrm>
          <a:prstGeom prst="rtTriangle">
            <a:avLst/>
          </a:prstGeom>
          <a:solidFill>
            <a:srgbClr val="8722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BC80F59-06D3-95F1-D60A-2B65FC63C78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lum bright="70000" contrast="-70000"/>
          </a:blip>
          <a:srcRect l="13356" t="5407" r="14774" b="24546"/>
          <a:stretch/>
        </p:blipFill>
        <p:spPr>
          <a:xfrm rot="20231144">
            <a:off x="5517596" y="4626633"/>
            <a:ext cx="1553405" cy="151400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54D5A38-0A86-F779-4BB8-9990C5D6B827}"/>
              </a:ext>
            </a:extLst>
          </p:cNvPr>
          <p:cNvSpPr txBox="1"/>
          <p:nvPr/>
        </p:nvSpPr>
        <p:spPr>
          <a:xfrm>
            <a:off x="10331345" y="4976205"/>
            <a:ext cx="17961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CDCDCD"/>
                </a:solidFill>
              </a:rPr>
              <a:t>Team Rovers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F448DF-AD64-5E4F-8E62-E20B2FB4D447}"/>
              </a:ext>
            </a:extLst>
          </p:cNvPr>
          <p:cNvSpPr txBox="1"/>
          <p:nvPr/>
        </p:nvSpPr>
        <p:spPr>
          <a:xfrm>
            <a:off x="10618411" y="5451227"/>
            <a:ext cx="1509131" cy="1354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>
                <a:solidFill>
                  <a:srgbClr val="CDCDCD"/>
                </a:solidFill>
              </a:rPr>
              <a:t>Shailesh Yadav</a:t>
            </a:r>
          </a:p>
          <a:p>
            <a:pPr algn="r"/>
            <a:r>
              <a:rPr lang="en-US" sz="1600" dirty="0">
                <a:solidFill>
                  <a:srgbClr val="CDCDCD"/>
                </a:solidFill>
              </a:rPr>
              <a:t>Ping-Jui Han</a:t>
            </a:r>
          </a:p>
          <a:p>
            <a:pPr algn="r"/>
            <a:r>
              <a:rPr lang="en-US" sz="1600" dirty="0">
                <a:solidFill>
                  <a:srgbClr val="CDCDCD"/>
                </a:solidFill>
              </a:rPr>
              <a:t>Nikhil Uttarwar</a:t>
            </a:r>
          </a:p>
          <a:p>
            <a:pPr algn="r"/>
            <a:r>
              <a:rPr lang="en-US" sz="1600" dirty="0">
                <a:solidFill>
                  <a:srgbClr val="CDCDCD"/>
                </a:solidFill>
              </a:rPr>
              <a:t>Vasudha Mishra</a:t>
            </a:r>
          </a:p>
          <a:p>
            <a:pPr algn="r"/>
            <a:r>
              <a:rPr lang="en-US" sz="1600" dirty="0">
                <a:solidFill>
                  <a:srgbClr val="CDCDCD"/>
                </a:solidFill>
              </a:rPr>
              <a:t>Heedong Park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B230B2A-583E-984E-7CCB-36920B8FFA8D}"/>
              </a:ext>
            </a:extLst>
          </p:cNvPr>
          <p:cNvSpPr txBox="1"/>
          <p:nvPr/>
        </p:nvSpPr>
        <p:spPr>
          <a:xfrm>
            <a:off x="994095" y="2890644"/>
            <a:ext cx="12634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Dec 14, 2022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912BFFE-4DF0-F9E7-1EC5-71981EB884E8}"/>
              </a:ext>
            </a:extLst>
          </p:cNvPr>
          <p:cNvSpPr txBox="1"/>
          <p:nvPr/>
        </p:nvSpPr>
        <p:spPr>
          <a:xfrm>
            <a:off x="975411" y="2345158"/>
            <a:ext cx="70426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872225"/>
                </a:solidFill>
              </a:rPr>
              <a:t>Classifier Model: Auto Quote Conversion</a:t>
            </a:r>
          </a:p>
        </p:txBody>
      </p:sp>
      <p:pic>
        <p:nvPicPr>
          <p:cNvPr id="25" name="Picture 2" descr="Satelite Moon Illustration PNG &amp; SVG Design For T-Shirts">
            <a:extLst>
              <a:ext uri="{FF2B5EF4-FFF2-40B4-BE49-F238E27FC236}">
                <a16:creationId xmlns:a16="http://schemas.microsoft.com/office/drawing/2014/main" id="{4841B093-4F57-BA91-926B-FB97E02021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Mark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10721" y="-160021"/>
            <a:ext cx="773728" cy="7737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6" descr="Celebrate Your Curiosity Anniversary - Mars Rock Png Transparent PNG -  500x360 - Free Download on NicePNG">
            <a:extLst>
              <a:ext uri="{FF2B5EF4-FFF2-40B4-BE49-F238E27FC236}">
                <a16:creationId xmlns:a16="http://schemas.microsoft.com/office/drawing/2014/main" id="{03FD9122-3BF3-D586-1526-2E9D416FA1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-378947" y="5934455"/>
            <a:ext cx="1907354" cy="967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68A3D75A-D3D0-6E6C-9D3B-52E59933C1CF}"/>
              </a:ext>
            </a:extLst>
          </p:cNvPr>
          <p:cNvSpPr/>
          <p:nvPr/>
        </p:nvSpPr>
        <p:spPr>
          <a:xfrm rot="657078">
            <a:off x="6536446" y="4290365"/>
            <a:ext cx="50632" cy="1094790"/>
          </a:xfrm>
          <a:prstGeom prst="rect">
            <a:avLst/>
          </a:prstGeom>
          <a:solidFill>
            <a:srgbClr val="8722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0" name="Picture 14" descr="Download Transparent Red Umbrella PNG Image with No Background - PNGkey.com">
            <a:extLst>
              <a:ext uri="{FF2B5EF4-FFF2-40B4-BE49-F238E27FC236}">
                <a16:creationId xmlns:a16="http://schemas.microsoft.com/office/drawing/2014/main" id="{BC74F793-EB44-EA3E-03E9-9ACCB27B7B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746" b="78966" l="2796" r="96881">
                        <a14:foregroundMark x1="6033" y1="78966" x2="6033" y2="78966"/>
                        <a14:foregroundMark x1="46351" y1="6067" x2="46351" y2="6067"/>
                        <a14:foregroundMark x1="2796" y1="39433" x2="2796" y2="39433"/>
                        <a14:foregroundMark x1="47734" y1="1044" x2="47734" y2="1044"/>
                        <a14:foregroundMark x1="93614" y1="29388" x2="93614" y2="29388"/>
                        <a14:foregroundMark x1="96881" y1="32819" x2="96881" y2="32819"/>
                        <a14:foregroundMark x1="48117" y1="746" x2="48117" y2="746"/>
                      </a14:backgroundRemoval>
                    </a14:imgEffect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49898"/>
          <a:stretch/>
        </p:blipFill>
        <p:spPr bwMode="auto">
          <a:xfrm flipH="1">
            <a:off x="5759086" y="3648894"/>
            <a:ext cx="1732899" cy="9595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C3AFE9A4-5446-BA43-4049-F1D9D553476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rgbClr val="E1141A">
                <a:tint val="45000"/>
                <a:satMod val="400000"/>
              </a:srgbClr>
            </a:duotone>
          </a:blip>
          <a:srcRect l="13356" t="5407" r="14774" b="24546"/>
          <a:stretch/>
        </p:blipFill>
        <p:spPr>
          <a:xfrm rot="20231144">
            <a:off x="5513614" y="4629659"/>
            <a:ext cx="1553405" cy="1514008"/>
          </a:xfrm>
          <a:prstGeom prst="rect">
            <a:avLst/>
          </a:prstGeom>
        </p:spPr>
      </p:pic>
      <p:grpSp>
        <p:nvGrpSpPr>
          <p:cNvPr id="48" name="Group 47">
            <a:extLst>
              <a:ext uri="{FF2B5EF4-FFF2-40B4-BE49-F238E27FC236}">
                <a16:creationId xmlns:a16="http://schemas.microsoft.com/office/drawing/2014/main" id="{BCB5BE5D-08B9-4817-3135-3E3A83D8870C}"/>
              </a:ext>
            </a:extLst>
          </p:cNvPr>
          <p:cNvGrpSpPr/>
          <p:nvPr/>
        </p:nvGrpSpPr>
        <p:grpSpPr>
          <a:xfrm>
            <a:off x="842578" y="1497102"/>
            <a:ext cx="1566522" cy="650488"/>
            <a:chOff x="1469525" y="361285"/>
            <a:chExt cx="1566522" cy="650488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7DFCBA43-D17A-830A-40A2-E55A3DA215A1}"/>
                </a:ext>
              </a:extLst>
            </p:cNvPr>
            <p:cNvCxnSpPr>
              <a:cxnSpLocks/>
            </p:cNvCxnSpPr>
            <p:nvPr/>
          </p:nvCxnSpPr>
          <p:spPr>
            <a:xfrm>
              <a:off x="1469525" y="361285"/>
              <a:ext cx="1566522" cy="0"/>
            </a:xfrm>
            <a:prstGeom prst="line">
              <a:avLst/>
            </a:prstGeom>
            <a:ln w="38100">
              <a:solidFill>
                <a:srgbClr val="87222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56EB5CF6-A445-9DF2-42E4-8CE798FA16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90951" y="361285"/>
              <a:ext cx="0" cy="650488"/>
            </a:xfrm>
            <a:prstGeom prst="line">
              <a:avLst/>
            </a:prstGeom>
            <a:ln w="38100">
              <a:solidFill>
                <a:srgbClr val="87222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92B64F62-9995-C7E3-4049-CED2F232EED3}"/>
              </a:ext>
            </a:extLst>
          </p:cNvPr>
          <p:cNvGrpSpPr/>
          <p:nvPr/>
        </p:nvGrpSpPr>
        <p:grpSpPr>
          <a:xfrm rot="10800000">
            <a:off x="9704150" y="2578711"/>
            <a:ext cx="1566522" cy="650488"/>
            <a:chOff x="1469525" y="361285"/>
            <a:chExt cx="1566522" cy="650488"/>
          </a:xfrm>
        </p:grpSpPr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E59E5E92-E3DC-D6F4-6743-C14C8D10A697}"/>
                </a:ext>
              </a:extLst>
            </p:cNvPr>
            <p:cNvCxnSpPr>
              <a:cxnSpLocks/>
            </p:cNvCxnSpPr>
            <p:nvPr/>
          </p:nvCxnSpPr>
          <p:spPr>
            <a:xfrm>
              <a:off x="1469525" y="361285"/>
              <a:ext cx="1566522" cy="0"/>
            </a:xfrm>
            <a:prstGeom prst="line">
              <a:avLst/>
            </a:prstGeom>
            <a:ln w="38100">
              <a:solidFill>
                <a:srgbClr val="87222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DF71ED6B-F955-E87F-92D7-F6CF2D96E21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90951" y="361285"/>
              <a:ext cx="0" cy="650488"/>
            </a:xfrm>
            <a:prstGeom prst="line">
              <a:avLst/>
            </a:prstGeom>
            <a:ln w="38100">
              <a:solidFill>
                <a:srgbClr val="87222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754CC7BF-B634-8DC5-6FDB-BEEEC55EDDD8}"/>
              </a:ext>
            </a:extLst>
          </p:cNvPr>
          <p:cNvGrpSpPr/>
          <p:nvPr/>
        </p:nvGrpSpPr>
        <p:grpSpPr>
          <a:xfrm>
            <a:off x="10267422" y="226843"/>
            <a:ext cx="1640553" cy="428159"/>
            <a:chOff x="853440" y="5399497"/>
            <a:chExt cx="1640553" cy="428159"/>
          </a:xfrm>
        </p:grpSpPr>
        <p:pic>
          <p:nvPicPr>
            <p:cNvPr id="1024" name="Picture 1023">
              <a:extLst>
                <a:ext uri="{FF2B5EF4-FFF2-40B4-BE49-F238E27FC236}">
                  <a16:creationId xmlns:a16="http://schemas.microsoft.com/office/drawing/2014/main" id="{083C451A-86E0-F5CA-0D0C-562DD5F015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 l="16786" r="17554" b="19986"/>
            <a:stretch/>
          </p:blipFill>
          <p:spPr>
            <a:xfrm rot="555432">
              <a:off x="2311361" y="5399497"/>
              <a:ext cx="182632" cy="222561"/>
            </a:xfrm>
            <a:prstGeom prst="rect">
              <a:avLst/>
            </a:prstGeom>
          </p:spPr>
        </p:pic>
        <p:sp>
          <p:nvSpPr>
            <p:cNvPr id="1025" name="TextBox 1024">
              <a:extLst>
                <a:ext uri="{FF2B5EF4-FFF2-40B4-BE49-F238E27FC236}">
                  <a16:creationId xmlns:a16="http://schemas.microsoft.com/office/drawing/2014/main" id="{3BD97708-E3CE-48C5-2431-F9CEB9105310}"/>
                </a:ext>
              </a:extLst>
            </p:cNvPr>
            <p:cNvSpPr txBox="1"/>
            <p:nvPr/>
          </p:nvSpPr>
          <p:spPr>
            <a:xfrm>
              <a:off x="853440" y="5458324"/>
              <a:ext cx="15531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0" dirty="0">
                  <a:solidFill>
                    <a:srgbClr val="872225"/>
                  </a:solidFill>
                  <a:effectLst/>
                  <a:latin typeface="Inter"/>
                </a:rPr>
                <a:t>Peace of Mind</a:t>
              </a:r>
              <a:endParaRPr lang="en-US" b="1" dirty="0">
                <a:solidFill>
                  <a:srgbClr val="872225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400804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9C44930-D3DD-CDD7-6854-B49E54A6104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DCD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0FE61D7-47DF-3461-8219-06B89D4E2F23}"/>
              </a:ext>
            </a:extLst>
          </p:cNvPr>
          <p:cNvGrpSpPr/>
          <p:nvPr/>
        </p:nvGrpSpPr>
        <p:grpSpPr>
          <a:xfrm>
            <a:off x="10267422" y="226843"/>
            <a:ext cx="1640553" cy="428159"/>
            <a:chOff x="853440" y="5399497"/>
            <a:chExt cx="1640553" cy="428159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1AB6A57-0D78-A577-BAE9-6D5D5E8B604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 l="16786" r="17554" b="19986"/>
            <a:stretch/>
          </p:blipFill>
          <p:spPr>
            <a:xfrm rot="555432">
              <a:off x="2311361" y="5399497"/>
              <a:ext cx="182632" cy="222561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253634D-73C0-5181-E371-EB91CC3A4013}"/>
                </a:ext>
              </a:extLst>
            </p:cNvPr>
            <p:cNvSpPr txBox="1"/>
            <p:nvPr/>
          </p:nvSpPr>
          <p:spPr>
            <a:xfrm>
              <a:off x="853440" y="5458324"/>
              <a:ext cx="15531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0" dirty="0">
                  <a:solidFill>
                    <a:srgbClr val="872225"/>
                  </a:solidFill>
                  <a:effectLst/>
                  <a:latin typeface="Inter"/>
                </a:rPr>
                <a:t>Peace of Mind</a:t>
              </a:r>
              <a:endParaRPr lang="en-US" b="1" dirty="0">
                <a:solidFill>
                  <a:srgbClr val="872225"/>
                </a:solidFill>
              </a:endParaRPr>
            </a:p>
          </p:txBody>
        </p:sp>
      </p:grpSp>
      <p:pic>
        <p:nvPicPr>
          <p:cNvPr id="15" name="Picture 2" descr="Satelite Moon Illustration PNG &amp; SVG Design For T-Shirts">
            <a:extLst>
              <a:ext uri="{FF2B5EF4-FFF2-40B4-BE49-F238E27FC236}">
                <a16:creationId xmlns:a16="http://schemas.microsoft.com/office/drawing/2014/main" id="{6C27F289-755D-FF82-98BC-C315D0A9C7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Mark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10721" y="-160021"/>
            <a:ext cx="773728" cy="7737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F5D828D-4EF9-D68C-6610-4D6606A5736F}"/>
              </a:ext>
            </a:extLst>
          </p:cNvPr>
          <p:cNvSpPr txBox="1"/>
          <p:nvPr/>
        </p:nvSpPr>
        <p:spPr>
          <a:xfrm>
            <a:off x="563007" y="1093329"/>
            <a:ext cx="611936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MODEL DEVELOPMENT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9E72498-D9C0-2469-9872-23CF2D6773D1}"/>
              </a:ext>
            </a:extLst>
          </p:cNvPr>
          <p:cNvSpPr txBox="1"/>
          <p:nvPr/>
        </p:nvSpPr>
        <p:spPr>
          <a:xfrm>
            <a:off x="1078750" y="2656455"/>
            <a:ext cx="23326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0">
              <a:spcBef>
                <a:spcPts val="0"/>
              </a:spcBef>
              <a:spcAft>
                <a:spcPts val="0"/>
              </a:spcAft>
            </a:pP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Fit Model with selected features and optimal parameters</a:t>
            </a:r>
            <a:endParaRPr lang="en-US" b="0" dirty="0">
              <a:effectLst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FF057BB-AD32-7D13-0505-C100DA744191}"/>
              </a:ext>
            </a:extLst>
          </p:cNvPr>
          <p:cNvSpPr txBox="1"/>
          <p:nvPr/>
        </p:nvSpPr>
        <p:spPr>
          <a:xfrm>
            <a:off x="7973120" y="4010001"/>
            <a:ext cx="28766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Remove attributes with lowest feature importance</a:t>
            </a:r>
            <a:endParaRPr lang="en-US" b="0" dirty="0">
              <a:effectLst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A7E8014-AAA3-1939-2107-CE517E01CA89}"/>
              </a:ext>
            </a:extLst>
          </p:cNvPr>
          <p:cNvSpPr txBox="1"/>
          <p:nvPr/>
        </p:nvSpPr>
        <p:spPr>
          <a:xfrm>
            <a:off x="2531295" y="6018212"/>
            <a:ext cx="177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Check AUC score</a:t>
            </a:r>
            <a:endParaRPr lang="en-US" b="0" dirty="0">
              <a:effectLst/>
            </a:endParaRP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1AFCB4A-349E-94B7-F380-FE9D02580DC9}"/>
              </a:ext>
            </a:extLst>
          </p:cNvPr>
          <p:cNvGrpSpPr/>
          <p:nvPr/>
        </p:nvGrpSpPr>
        <p:grpSpPr>
          <a:xfrm>
            <a:off x="3607868" y="2273918"/>
            <a:ext cx="4233887" cy="4241316"/>
            <a:chOff x="3763261" y="2273918"/>
            <a:chExt cx="4233887" cy="4241316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092CB29B-036A-1B76-8573-86BB814C4853}"/>
                </a:ext>
              </a:extLst>
            </p:cNvPr>
            <p:cNvGrpSpPr/>
            <p:nvPr/>
          </p:nvGrpSpPr>
          <p:grpSpPr>
            <a:xfrm>
              <a:off x="3763261" y="2273918"/>
              <a:ext cx="4233887" cy="4241316"/>
              <a:chOff x="3763261" y="2273918"/>
              <a:chExt cx="4233887" cy="4241316"/>
            </a:xfrm>
          </p:grpSpPr>
          <p:sp>
            <p:nvSpPr>
              <p:cNvPr id="29" name="Block Arc 28">
                <a:extLst>
                  <a:ext uri="{FF2B5EF4-FFF2-40B4-BE49-F238E27FC236}">
                    <a16:creationId xmlns:a16="http://schemas.microsoft.com/office/drawing/2014/main" id="{55C4FCC0-F826-4FB5-945E-ADEFA47889E8}"/>
                  </a:ext>
                </a:extLst>
              </p:cNvPr>
              <p:cNvSpPr/>
              <p:nvPr/>
            </p:nvSpPr>
            <p:spPr>
              <a:xfrm rot="575102">
                <a:off x="3763261" y="2316219"/>
                <a:ext cx="4199015" cy="4199015"/>
              </a:xfrm>
              <a:prstGeom prst="blockArc">
                <a:avLst>
                  <a:gd name="adj1" fmla="val 12522747"/>
                  <a:gd name="adj2" fmla="val 21381194"/>
                  <a:gd name="adj3" fmla="val 13717"/>
                </a:avLst>
              </a:prstGeom>
              <a:solidFill>
                <a:srgbClr val="E08E4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0" name="Block Arc 29">
                <a:extLst>
                  <a:ext uri="{FF2B5EF4-FFF2-40B4-BE49-F238E27FC236}">
                    <a16:creationId xmlns:a16="http://schemas.microsoft.com/office/drawing/2014/main" id="{4C97DB6A-25ED-5818-413B-14FAA8C19B40}"/>
                  </a:ext>
                </a:extLst>
              </p:cNvPr>
              <p:cNvSpPr/>
              <p:nvPr/>
            </p:nvSpPr>
            <p:spPr>
              <a:xfrm rot="7775102">
                <a:off x="3805486" y="2296341"/>
                <a:ext cx="4147432" cy="4199015"/>
              </a:xfrm>
              <a:prstGeom prst="blockArc">
                <a:avLst>
                  <a:gd name="adj1" fmla="val 13752555"/>
                  <a:gd name="adj2" fmla="val 21252543"/>
                  <a:gd name="adj3" fmla="val 14018"/>
                </a:avLst>
              </a:prstGeom>
              <a:solidFill>
                <a:srgbClr val="86212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1" name="Block Arc 30">
                <a:extLst>
                  <a:ext uri="{FF2B5EF4-FFF2-40B4-BE49-F238E27FC236}">
                    <a16:creationId xmlns:a16="http://schemas.microsoft.com/office/drawing/2014/main" id="{BAF7A52C-0A1E-F301-0A30-7ACAC5E218BE}"/>
                  </a:ext>
                </a:extLst>
              </p:cNvPr>
              <p:cNvSpPr/>
              <p:nvPr/>
            </p:nvSpPr>
            <p:spPr>
              <a:xfrm rot="14075102">
                <a:off x="3798133" y="2273918"/>
                <a:ext cx="4199015" cy="4199015"/>
              </a:xfrm>
              <a:prstGeom prst="blockArc">
                <a:avLst>
                  <a:gd name="adj1" fmla="val 14704337"/>
                  <a:gd name="adj2" fmla="val 20610386"/>
                  <a:gd name="adj3" fmla="val 13755"/>
                </a:avLst>
              </a:prstGeom>
              <a:solidFill>
                <a:srgbClr val="C2532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12B74786-4AA3-0AF6-69CD-6187BF8E9D7F}"/>
                  </a:ext>
                </a:extLst>
              </p:cNvPr>
              <p:cNvSpPr/>
              <p:nvPr/>
            </p:nvSpPr>
            <p:spPr>
              <a:xfrm rot="575102">
                <a:off x="4202103" y="2955681"/>
                <a:ext cx="559670" cy="581567"/>
              </a:xfrm>
              <a:prstGeom prst="ellipse">
                <a:avLst/>
              </a:prstGeom>
              <a:solidFill>
                <a:srgbClr val="E08E42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09C7977A-8811-8A8A-29DC-0F3C1A7FF98F}"/>
                  </a:ext>
                </a:extLst>
              </p:cNvPr>
              <p:cNvSpPr/>
              <p:nvPr/>
            </p:nvSpPr>
            <p:spPr>
              <a:xfrm rot="575102">
                <a:off x="4603308" y="5578774"/>
                <a:ext cx="559670" cy="581567"/>
              </a:xfrm>
              <a:prstGeom prst="ellipse">
                <a:avLst/>
              </a:prstGeom>
              <a:solidFill>
                <a:srgbClr val="C2532B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649D069-430A-7178-AFA8-56E567D1E195}"/>
                </a:ext>
              </a:extLst>
            </p:cNvPr>
            <p:cNvSpPr txBox="1"/>
            <p:nvPr/>
          </p:nvSpPr>
          <p:spPr>
            <a:xfrm>
              <a:off x="4234113" y="3042817"/>
              <a:ext cx="4956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01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AAEE3BFD-BD83-5F9C-81E4-4799EC88C43D}"/>
                </a:ext>
              </a:extLst>
            </p:cNvPr>
            <p:cNvSpPr txBox="1"/>
            <p:nvPr/>
          </p:nvSpPr>
          <p:spPr>
            <a:xfrm>
              <a:off x="4635318" y="5638724"/>
              <a:ext cx="4956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02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E3AEEB23-9690-685E-16BE-1734E34F0CB3}"/>
                </a:ext>
              </a:extLst>
            </p:cNvPr>
            <p:cNvSpPr/>
            <p:nvPr/>
          </p:nvSpPr>
          <p:spPr>
            <a:xfrm>
              <a:off x="7389316" y="4061776"/>
              <a:ext cx="575741" cy="542784"/>
            </a:xfrm>
            <a:prstGeom prst="ellipse">
              <a:avLst/>
            </a:prstGeom>
            <a:solidFill>
              <a:srgbClr val="872225"/>
            </a:solidFill>
            <a:ln>
              <a:noFill/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4794F38-7C9F-013F-626B-D958779FE790}"/>
                </a:ext>
              </a:extLst>
            </p:cNvPr>
            <p:cNvSpPr txBox="1"/>
            <p:nvPr/>
          </p:nvSpPr>
          <p:spPr>
            <a:xfrm>
              <a:off x="7429361" y="4102335"/>
              <a:ext cx="4956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03</a:t>
              </a: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FD097403-7B42-AB1C-E8BA-F7138F0E6BA5}"/>
              </a:ext>
            </a:extLst>
          </p:cNvPr>
          <p:cNvSpPr txBox="1"/>
          <p:nvPr/>
        </p:nvSpPr>
        <p:spPr>
          <a:xfrm>
            <a:off x="4818794" y="4050259"/>
            <a:ext cx="18120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i="1" dirty="0">
                <a:solidFill>
                  <a:srgbClr val="872225"/>
                </a:solidFill>
              </a:rPr>
              <a:t>XGBoost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F52C1FA-0361-6FF0-1A55-F4972A1C98D8}"/>
              </a:ext>
            </a:extLst>
          </p:cNvPr>
          <p:cNvSpPr txBox="1"/>
          <p:nvPr/>
        </p:nvSpPr>
        <p:spPr>
          <a:xfrm>
            <a:off x="8039477" y="4718111"/>
            <a:ext cx="4152524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state ID </a:t>
            </a:r>
            <a:r>
              <a:rPr lang="en-US" sz="1100" dirty="0"/>
              <a:t>– except NY</a:t>
            </a:r>
          </a:p>
          <a:p>
            <a:r>
              <a:rPr lang="en-US" sz="1100" b="1" dirty="0"/>
              <a:t>parking </a:t>
            </a:r>
            <a:r>
              <a:rPr lang="en-US" sz="1100" dirty="0"/>
              <a:t>- all</a:t>
            </a:r>
          </a:p>
          <a:p>
            <a:r>
              <a:rPr lang="en-US" sz="1100" b="1" dirty="0"/>
              <a:t>Carrier groups </a:t>
            </a:r>
            <a:r>
              <a:rPr lang="en-US" sz="1100" dirty="0"/>
              <a:t>– except 3, 7, 8</a:t>
            </a:r>
          </a:p>
          <a:p>
            <a:r>
              <a:rPr lang="en-US" sz="1100" b="1" dirty="0"/>
              <a:t>make</a:t>
            </a:r>
            <a:r>
              <a:rPr lang="en-US" sz="1100" dirty="0"/>
              <a:t> – except BMW, AUDI, CHEVROLET, HONDA, MERCEDEZ_BENZ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2F3EA5-0117-F376-8B6B-E8818BD94AF2}"/>
              </a:ext>
            </a:extLst>
          </p:cNvPr>
          <p:cNvSpPr txBox="1"/>
          <p:nvPr/>
        </p:nvSpPr>
        <p:spPr>
          <a:xfrm>
            <a:off x="11773295" y="648866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872225"/>
                </a:solidFill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212655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023A3D2-0003-74FD-5429-85FC841BDA2D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rgbClr val="CDCD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3EC9984-50FF-4B42-F924-317A422E32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4906" y="2215635"/>
            <a:ext cx="8198743" cy="175198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E3D7EC6-A53B-91E0-3DBB-A3880FB4994C}"/>
              </a:ext>
            </a:extLst>
          </p:cNvPr>
          <p:cNvSpPr/>
          <p:nvPr/>
        </p:nvSpPr>
        <p:spPr>
          <a:xfrm>
            <a:off x="7872353" y="3658445"/>
            <a:ext cx="605640" cy="276245"/>
          </a:xfrm>
          <a:prstGeom prst="rect">
            <a:avLst/>
          </a:prstGeom>
          <a:noFill/>
          <a:ln w="19050">
            <a:solidFill>
              <a:srgbClr val="8722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8C701A8-3F61-A709-738E-F2B6E739DC20}"/>
              </a:ext>
            </a:extLst>
          </p:cNvPr>
          <p:cNvGrpSpPr/>
          <p:nvPr/>
        </p:nvGrpSpPr>
        <p:grpSpPr>
          <a:xfrm>
            <a:off x="10267422" y="226843"/>
            <a:ext cx="1640553" cy="428159"/>
            <a:chOff x="853440" y="5399497"/>
            <a:chExt cx="1640553" cy="428159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EBF03C97-4EAB-BE41-E1CA-293293CC75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 l="16786" r="17554" b="19986"/>
            <a:stretch/>
          </p:blipFill>
          <p:spPr>
            <a:xfrm rot="555432">
              <a:off x="2311361" y="5399497"/>
              <a:ext cx="182632" cy="222561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B695535-F45D-222E-868A-884946BAD862}"/>
                </a:ext>
              </a:extLst>
            </p:cNvPr>
            <p:cNvSpPr txBox="1"/>
            <p:nvPr/>
          </p:nvSpPr>
          <p:spPr>
            <a:xfrm>
              <a:off x="853440" y="5458324"/>
              <a:ext cx="15531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0" dirty="0">
                  <a:solidFill>
                    <a:srgbClr val="872225"/>
                  </a:solidFill>
                  <a:effectLst/>
                  <a:latin typeface="Inter"/>
                </a:rPr>
                <a:t>Peace of Mind</a:t>
              </a:r>
              <a:endParaRPr lang="en-US" b="1" dirty="0">
                <a:solidFill>
                  <a:srgbClr val="872225"/>
                </a:solidFill>
              </a:endParaRPr>
            </a:p>
          </p:txBody>
        </p:sp>
      </p:grpSp>
      <p:pic>
        <p:nvPicPr>
          <p:cNvPr id="18" name="Picture 2" descr="Satelite Moon Illustration PNG &amp; SVG Design For T-Shirts">
            <a:extLst>
              <a:ext uri="{FF2B5EF4-FFF2-40B4-BE49-F238E27FC236}">
                <a16:creationId xmlns:a16="http://schemas.microsoft.com/office/drawing/2014/main" id="{2EE96569-2695-6BBA-8537-1349D24BB9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Mark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10721" y="-160021"/>
            <a:ext cx="773728" cy="7737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C29A331-691C-320A-D439-66C24C646396}"/>
              </a:ext>
            </a:extLst>
          </p:cNvPr>
          <p:cNvCxnSpPr>
            <a:cxnSpLocks/>
          </p:cNvCxnSpPr>
          <p:nvPr/>
        </p:nvCxnSpPr>
        <p:spPr>
          <a:xfrm flipV="1">
            <a:off x="8477993" y="3467139"/>
            <a:ext cx="430700" cy="191306"/>
          </a:xfrm>
          <a:prstGeom prst="line">
            <a:avLst/>
          </a:prstGeom>
          <a:ln w="19050">
            <a:solidFill>
              <a:srgbClr val="8722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8D868A3-C72E-B3B8-3D97-EA94A3CF592A}"/>
              </a:ext>
            </a:extLst>
          </p:cNvPr>
          <p:cNvCxnSpPr>
            <a:cxnSpLocks/>
          </p:cNvCxnSpPr>
          <p:nvPr/>
        </p:nvCxnSpPr>
        <p:spPr>
          <a:xfrm>
            <a:off x="8477993" y="3934690"/>
            <a:ext cx="430700" cy="143944"/>
          </a:xfrm>
          <a:prstGeom prst="line">
            <a:avLst/>
          </a:prstGeom>
          <a:ln w="19050">
            <a:solidFill>
              <a:srgbClr val="8722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B5677F06-5090-DC2B-7BC6-B868B9AAC890}"/>
              </a:ext>
            </a:extLst>
          </p:cNvPr>
          <p:cNvSpPr txBox="1"/>
          <p:nvPr/>
        </p:nvSpPr>
        <p:spPr>
          <a:xfrm>
            <a:off x="10586293" y="3544997"/>
            <a:ext cx="14159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872225"/>
                </a:solidFill>
              </a:rPr>
              <a:t>AUC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ABCEEAF-2C90-4E6A-7E12-23847D3E7F62}"/>
              </a:ext>
            </a:extLst>
          </p:cNvPr>
          <p:cNvGrpSpPr/>
          <p:nvPr/>
        </p:nvGrpSpPr>
        <p:grpSpPr>
          <a:xfrm>
            <a:off x="8923807" y="3468149"/>
            <a:ext cx="1523753" cy="611495"/>
            <a:chOff x="12302233" y="2253702"/>
            <a:chExt cx="1523753" cy="611495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534CF346-C272-583D-D1F8-6483531C27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2345" t="83368" r="20316" b="2622"/>
            <a:stretch/>
          </p:blipFill>
          <p:spPr>
            <a:xfrm>
              <a:off x="12302233" y="2253703"/>
              <a:ext cx="1499074" cy="61149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3BACBF46-A377-57BF-494A-B1DB197F633B}"/>
                </a:ext>
              </a:extLst>
            </p:cNvPr>
            <p:cNvSpPr/>
            <p:nvPr/>
          </p:nvSpPr>
          <p:spPr>
            <a:xfrm>
              <a:off x="12302233" y="2253702"/>
              <a:ext cx="1523753" cy="611495"/>
            </a:xfrm>
            <a:prstGeom prst="rect">
              <a:avLst/>
            </a:prstGeom>
            <a:noFill/>
            <a:ln w="38100">
              <a:solidFill>
                <a:srgbClr val="87222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2BE2E3A-DB87-0314-4DA4-28BBE4912E7B}"/>
              </a:ext>
            </a:extLst>
          </p:cNvPr>
          <p:cNvSpPr txBox="1"/>
          <p:nvPr/>
        </p:nvSpPr>
        <p:spPr>
          <a:xfrm>
            <a:off x="11773295" y="648866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872225"/>
                </a:solidFill>
              </a:rPr>
              <a:t>11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7CF926-CA06-4FE9-1773-B5F704BFAE2D}"/>
              </a:ext>
            </a:extLst>
          </p:cNvPr>
          <p:cNvSpPr txBox="1"/>
          <p:nvPr/>
        </p:nvSpPr>
        <p:spPr>
          <a:xfrm>
            <a:off x="563007" y="1093329"/>
            <a:ext cx="547759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MODEL EVALUATION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39B11AC-C15A-96F9-6DD7-0C1BE9C2981F}"/>
              </a:ext>
            </a:extLst>
          </p:cNvPr>
          <p:cNvGrpSpPr/>
          <p:nvPr/>
        </p:nvGrpSpPr>
        <p:grpSpPr>
          <a:xfrm>
            <a:off x="4336628" y="4330743"/>
            <a:ext cx="5976173" cy="2266782"/>
            <a:chOff x="4336628" y="4330743"/>
            <a:chExt cx="5976173" cy="2266782"/>
          </a:xfrm>
        </p:grpSpPr>
        <p:pic>
          <p:nvPicPr>
            <p:cNvPr id="17" name="Picture 2">
              <a:extLst>
                <a:ext uri="{FF2B5EF4-FFF2-40B4-BE49-F238E27FC236}">
                  <a16:creationId xmlns:a16="http://schemas.microsoft.com/office/drawing/2014/main" id="{A3D167ED-5E92-4C1E-F125-B9BBABAC301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811"/>
            <a:stretch/>
          </p:blipFill>
          <p:spPr bwMode="auto">
            <a:xfrm>
              <a:off x="4336628" y="4330743"/>
              <a:ext cx="3407938" cy="2266782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3FD6E10-9B64-A2AB-C223-C1AAE1AC16F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923807" y="5966532"/>
              <a:ext cx="1388994" cy="433445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994667F-A014-F02B-5610-B1E5D0E77BCF}"/>
                </a:ext>
              </a:extLst>
            </p:cNvPr>
            <p:cNvSpPr/>
            <p:nvPr/>
          </p:nvSpPr>
          <p:spPr>
            <a:xfrm>
              <a:off x="6762924" y="6091218"/>
              <a:ext cx="780876" cy="166707"/>
            </a:xfrm>
            <a:prstGeom prst="rect">
              <a:avLst/>
            </a:prstGeom>
            <a:noFill/>
            <a:ln w="28575">
              <a:solidFill>
                <a:srgbClr val="87222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AB20C00B-5BD5-3E28-9134-14C7C1ABD732}"/>
                </a:ext>
              </a:extLst>
            </p:cNvPr>
            <p:cNvSpPr/>
            <p:nvPr/>
          </p:nvSpPr>
          <p:spPr>
            <a:xfrm>
              <a:off x="8923806" y="5966532"/>
              <a:ext cx="1388994" cy="433445"/>
            </a:xfrm>
            <a:prstGeom prst="rect">
              <a:avLst/>
            </a:prstGeom>
            <a:noFill/>
            <a:ln w="28575">
              <a:solidFill>
                <a:srgbClr val="87222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3D55DCC-2DDC-8D8E-6EA3-53412EC3217A}"/>
                </a:ext>
              </a:extLst>
            </p:cNvPr>
            <p:cNvCxnSpPr>
              <a:cxnSpLocks/>
            </p:cNvCxnSpPr>
            <p:nvPr/>
          </p:nvCxnSpPr>
          <p:spPr>
            <a:xfrm>
              <a:off x="7543800" y="6266509"/>
              <a:ext cx="1407213" cy="133468"/>
            </a:xfrm>
            <a:prstGeom prst="line">
              <a:avLst/>
            </a:prstGeom>
            <a:ln w="19050">
              <a:solidFill>
                <a:srgbClr val="87222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20E030B6-CCB2-0BE2-A55A-588350E1DC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43800" y="5965522"/>
              <a:ext cx="1380005" cy="112024"/>
            </a:xfrm>
            <a:prstGeom prst="line">
              <a:avLst/>
            </a:prstGeom>
            <a:ln w="19050">
              <a:solidFill>
                <a:srgbClr val="87222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50451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023A3D2-0003-74FD-5429-85FC841BDA2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DCD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8C701A8-3F61-A709-738E-F2B6E739DC20}"/>
              </a:ext>
            </a:extLst>
          </p:cNvPr>
          <p:cNvGrpSpPr/>
          <p:nvPr/>
        </p:nvGrpSpPr>
        <p:grpSpPr>
          <a:xfrm>
            <a:off x="10267422" y="226843"/>
            <a:ext cx="1640553" cy="428159"/>
            <a:chOff x="853440" y="5399497"/>
            <a:chExt cx="1640553" cy="428159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EBF03C97-4EAB-BE41-E1CA-293293CC75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 l="16786" r="17554" b="19986"/>
            <a:stretch/>
          </p:blipFill>
          <p:spPr>
            <a:xfrm rot="555432">
              <a:off x="2311361" y="5399497"/>
              <a:ext cx="182632" cy="222561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B695535-F45D-222E-868A-884946BAD862}"/>
                </a:ext>
              </a:extLst>
            </p:cNvPr>
            <p:cNvSpPr txBox="1"/>
            <p:nvPr/>
          </p:nvSpPr>
          <p:spPr>
            <a:xfrm>
              <a:off x="853440" y="5458324"/>
              <a:ext cx="15531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0" dirty="0">
                  <a:solidFill>
                    <a:srgbClr val="872225"/>
                  </a:solidFill>
                  <a:effectLst/>
                  <a:latin typeface="Inter"/>
                </a:rPr>
                <a:t>Peace of Mind</a:t>
              </a:r>
              <a:endParaRPr lang="en-US" b="1" dirty="0">
                <a:solidFill>
                  <a:srgbClr val="872225"/>
                </a:solidFill>
              </a:endParaRPr>
            </a:p>
          </p:txBody>
        </p:sp>
      </p:grpSp>
      <p:pic>
        <p:nvPicPr>
          <p:cNvPr id="18" name="Picture 2" descr="Satelite Moon Illustration PNG &amp; SVG Design For T-Shirts">
            <a:extLst>
              <a:ext uri="{FF2B5EF4-FFF2-40B4-BE49-F238E27FC236}">
                <a16:creationId xmlns:a16="http://schemas.microsoft.com/office/drawing/2014/main" id="{2EE96569-2695-6BBA-8537-1349D24BB9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Mark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10721" y="-160021"/>
            <a:ext cx="773728" cy="7737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33768E1-B669-87B7-3A25-CA4670A56674}"/>
              </a:ext>
            </a:extLst>
          </p:cNvPr>
          <p:cNvSpPr txBox="1"/>
          <p:nvPr/>
        </p:nvSpPr>
        <p:spPr>
          <a:xfrm>
            <a:off x="1410230" y="2821793"/>
            <a:ext cx="2711320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CDCDCD"/>
                </a:solidFill>
              </a:rPr>
              <a:t>CAT_zone</a:t>
            </a:r>
          </a:p>
          <a:p>
            <a:r>
              <a:rPr lang="en-US" sz="2000" dirty="0">
                <a:solidFill>
                  <a:srgbClr val="CDCDCD"/>
                </a:solidFill>
              </a:rPr>
              <a:t>Age Group_15-25</a:t>
            </a:r>
          </a:p>
          <a:p>
            <a:r>
              <a:rPr lang="en-US" sz="2000" dirty="0">
                <a:solidFill>
                  <a:srgbClr val="CDCDCD"/>
                </a:solidFill>
              </a:rPr>
              <a:t>quote</a:t>
            </a:r>
          </a:p>
          <a:p>
            <a:r>
              <a:rPr lang="en-US" sz="2000" dirty="0">
                <a:solidFill>
                  <a:srgbClr val="CDCDCD"/>
                </a:solidFill>
              </a:rPr>
              <a:t>high_education_ind_0.0</a:t>
            </a:r>
          </a:p>
          <a:p>
            <a:r>
              <a:rPr lang="en-US" sz="2000" dirty="0">
                <a:solidFill>
                  <a:srgbClr val="CDCDCD"/>
                </a:solidFill>
              </a:rPr>
              <a:t>state_id_NY</a:t>
            </a:r>
          </a:p>
          <a:p>
            <a:r>
              <a:rPr lang="en-US" sz="2000" dirty="0">
                <a:solidFill>
                  <a:srgbClr val="CDCDCD"/>
                </a:solidFill>
              </a:rPr>
              <a:t>Age Group_36-45</a:t>
            </a:r>
          </a:p>
          <a:p>
            <a:r>
              <a:rPr lang="en-US" sz="2000" dirty="0">
                <a:solidFill>
                  <a:srgbClr val="CDCDCD"/>
                </a:solidFill>
              </a:rPr>
              <a:t>discount</a:t>
            </a:r>
          </a:p>
          <a:p>
            <a:r>
              <a:rPr lang="en-US" sz="2000" dirty="0">
                <a:solidFill>
                  <a:srgbClr val="CDCDCD"/>
                </a:solidFill>
              </a:rPr>
              <a:t>Quote_year</a:t>
            </a:r>
          </a:p>
          <a:p>
            <a:r>
              <a:rPr lang="en-US" sz="2000" dirty="0">
                <a:solidFill>
                  <a:srgbClr val="CDCDCD"/>
                </a:solidFill>
              </a:rPr>
              <a:t>car_no</a:t>
            </a:r>
          </a:p>
          <a:p>
            <a:r>
              <a:rPr lang="en-US" sz="2000" dirty="0">
                <a:solidFill>
                  <a:srgbClr val="CDCDCD"/>
                </a:solidFill>
              </a:rPr>
              <a:t>credit_score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4BDB2950-8E92-8AA6-F116-5F5B45A30D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2" t="1430" r="2319" b="555"/>
          <a:stretch/>
        </p:blipFill>
        <p:spPr bwMode="auto">
          <a:xfrm>
            <a:off x="4089055" y="1749146"/>
            <a:ext cx="4013891" cy="474543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FEC5358-F95A-33AF-73EE-A630C3CE78AA}"/>
              </a:ext>
            </a:extLst>
          </p:cNvPr>
          <p:cNvSpPr txBox="1"/>
          <p:nvPr/>
        </p:nvSpPr>
        <p:spPr>
          <a:xfrm>
            <a:off x="4757332" y="554736"/>
            <a:ext cx="267733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FINDINGS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0D933A-8BF0-E3CC-DE2D-ED1CDF7945A8}"/>
              </a:ext>
            </a:extLst>
          </p:cNvPr>
          <p:cNvSpPr txBox="1"/>
          <p:nvPr/>
        </p:nvSpPr>
        <p:spPr>
          <a:xfrm>
            <a:off x="8789751" y="1943578"/>
            <a:ext cx="26346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872225"/>
                </a:solidFill>
              </a:rPr>
              <a:t>Likely to convert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74BBA67-6606-E053-D4F4-4C6696E9B42D}"/>
              </a:ext>
            </a:extLst>
          </p:cNvPr>
          <p:cNvGrpSpPr/>
          <p:nvPr/>
        </p:nvGrpSpPr>
        <p:grpSpPr>
          <a:xfrm>
            <a:off x="8379358" y="2567353"/>
            <a:ext cx="3442209" cy="3634155"/>
            <a:chOff x="316819" y="2567353"/>
            <a:chExt cx="3442209" cy="3634155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DB47D82-691A-6437-01F2-5A56C1BAA6A7}"/>
                </a:ext>
              </a:extLst>
            </p:cNvPr>
            <p:cNvSpPr/>
            <p:nvPr/>
          </p:nvSpPr>
          <p:spPr>
            <a:xfrm>
              <a:off x="316819" y="2567353"/>
              <a:ext cx="3442209" cy="3634155"/>
            </a:xfrm>
            <a:prstGeom prst="rect">
              <a:avLst/>
            </a:prstGeom>
            <a:solidFill>
              <a:srgbClr val="8722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598DA5A-601E-B7CA-AC6F-2A24AB5642C2}"/>
                </a:ext>
              </a:extLst>
            </p:cNvPr>
            <p:cNvSpPr txBox="1"/>
            <p:nvPr/>
          </p:nvSpPr>
          <p:spPr>
            <a:xfrm>
              <a:off x="363125" y="2781141"/>
              <a:ext cx="3294475" cy="32107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rtl="0" fontAlgn="base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Font typeface="Wingdings" pitchFamily="2" charset="2"/>
                <a:buChar char="§"/>
              </a:pPr>
              <a:r>
                <a:rPr lang="en-US" sz="1700" b="0" i="0" u="none" strike="noStrike" dirty="0">
                  <a:solidFill>
                    <a:srgbClr val="CDCDCD"/>
                  </a:solidFill>
                  <a:effectLst/>
                  <a:latin typeface="Calibri" panose="020F0502020204030204" pitchFamily="34" charset="0"/>
                </a:rPr>
                <a:t>Customers in lower CAT zones</a:t>
              </a:r>
            </a:p>
            <a:p>
              <a:pPr marL="285750" indent="-285750" rtl="0" fontAlgn="base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Font typeface="Wingdings" pitchFamily="2" charset="2"/>
                <a:buChar char="§"/>
              </a:pPr>
              <a:r>
                <a:rPr lang="en-US" sz="1700" b="0" i="0" u="none" strike="noStrike" dirty="0">
                  <a:solidFill>
                    <a:srgbClr val="CDCDCD"/>
                  </a:solidFill>
                  <a:effectLst/>
                  <a:latin typeface="Calibri" panose="020F0502020204030204" pitchFamily="34" charset="0"/>
                </a:rPr>
                <a:t>Lower quotes</a:t>
              </a:r>
            </a:p>
            <a:p>
              <a:pPr marL="285750" indent="-285750" rtl="0" fontAlgn="base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Font typeface="Wingdings" pitchFamily="2" charset="2"/>
                <a:buChar char="§"/>
              </a:pPr>
              <a:r>
                <a:rPr lang="en-US" sz="1700" b="0" i="0" u="none" strike="noStrike" dirty="0">
                  <a:solidFill>
                    <a:srgbClr val="CDCDCD"/>
                  </a:solidFill>
                  <a:effectLst/>
                  <a:latin typeface="Calibri" panose="020F0502020204030204" pitchFamily="34" charset="0"/>
                </a:rPr>
                <a:t>State ID NY </a:t>
              </a:r>
            </a:p>
            <a:p>
              <a:pPr marL="285750" indent="-285750" rtl="0" fontAlgn="base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Font typeface="Wingdings" pitchFamily="2" charset="2"/>
                <a:buChar char="§"/>
              </a:pPr>
              <a:r>
                <a:rPr lang="en-US" sz="1700" b="0" i="0" u="none" strike="noStrike" dirty="0">
                  <a:solidFill>
                    <a:srgbClr val="CDCDCD"/>
                  </a:solidFill>
                  <a:effectLst/>
                  <a:latin typeface="Calibri" panose="020F0502020204030204" pitchFamily="34" charset="0"/>
                </a:rPr>
                <a:t>More individuals with education indicator as 1</a:t>
              </a:r>
            </a:p>
            <a:p>
              <a:pPr marL="285750" indent="-285750" rtl="0" fontAlgn="base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Font typeface="Wingdings" pitchFamily="2" charset="2"/>
                <a:buChar char="§"/>
              </a:pPr>
              <a:r>
                <a:rPr lang="en-US" sz="1700" b="0" i="0" u="none" strike="noStrike" dirty="0">
                  <a:solidFill>
                    <a:srgbClr val="CDCDCD"/>
                  </a:solidFill>
                  <a:effectLst/>
                  <a:latin typeface="Calibri" panose="020F0502020204030204" pitchFamily="34" charset="0"/>
                </a:rPr>
                <a:t>Offered Discount</a:t>
              </a:r>
            </a:p>
            <a:p>
              <a:pPr marL="285750" indent="-285750" rtl="0" fontAlgn="base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Font typeface="Wingdings" pitchFamily="2" charset="2"/>
                <a:buChar char="§"/>
              </a:pPr>
              <a:r>
                <a:rPr lang="en-US" sz="1700" b="0" i="0" u="none" strike="noStrike" dirty="0">
                  <a:solidFill>
                    <a:srgbClr val="CDCDCD"/>
                  </a:solidFill>
                  <a:effectLst/>
                  <a:latin typeface="Calibri" panose="020F0502020204030204" pitchFamily="34" charset="0"/>
                </a:rPr>
                <a:t>Prior carrier group 3 and 8</a:t>
              </a:r>
            </a:p>
            <a:p>
              <a:pPr marL="285750" indent="-285750" rtl="0" fontAlgn="base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Font typeface="Wingdings" pitchFamily="2" charset="2"/>
                <a:buChar char="§"/>
              </a:pPr>
              <a:r>
                <a:rPr lang="en-US" sz="1700" b="0" i="0" u="none" strike="noStrike" dirty="0">
                  <a:solidFill>
                    <a:srgbClr val="CDCDCD"/>
                  </a:solidFill>
                  <a:effectLst/>
                  <a:latin typeface="Calibri" panose="020F0502020204030204" pitchFamily="34" charset="0"/>
                </a:rPr>
                <a:t>Higher credit score</a:t>
              </a:r>
            </a:p>
            <a:p>
              <a:pPr marL="285750" indent="-285750" rtl="0" fontAlgn="base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Font typeface="Wingdings" pitchFamily="2" charset="2"/>
                <a:buChar char="§"/>
              </a:pPr>
              <a:r>
                <a:rPr lang="en-US" sz="1700" b="0" i="0" u="none" strike="noStrike" dirty="0">
                  <a:solidFill>
                    <a:srgbClr val="CDCDCD"/>
                  </a:solidFill>
                  <a:effectLst/>
                  <a:latin typeface="Calibri" panose="020F0502020204030204" pitchFamily="34" charset="0"/>
                </a:rPr>
                <a:t>Policies having customers in age group 36-45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C3F4B681-1EF4-BB78-52AB-72714A116F00}"/>
              </a:ext>
            </a:extLst>
          </p:cNvPr>
          <p:cNvGrpSpPr/>
          <p:nvPr/>
        </p:nvGrpSpPr>
        <p:grpSpPr>
          <a:xfrm>
            <a:off x="245833" y="1943578"/>
            <a:ext cx="3597390" cy="4257930"/>
            <a:chOff x="8356504" y="1943578"/>
            <a:chExt cx="3597390" cy="4257930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5E314AB-E3AF-6F09-DAB2-C3AC9BDC9B0E}"/>
                </a:ext>
              </a:extLst>
            </p:cNvPr>
            <p:cNvSpPr txBox="1"/>
            <p:nvPr/>
          </p:nvSpPr>
          <p:spPr>
            <a:xfrm>
              <a:off x="8638411" y="1943578"/>
              <a:ext cx="299691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rgbClr val="C2532A"/>
                  </a:solidFill>
                </a:rPr>
                <a:t>Unlikely to convert</a:t>
              </a: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38201AFF-ECB5-A36D-226D-8DDDD8D4EE26}"/>
                </a:ext>
              </a:extLst>
            </p:cNvPr>
            <p:cNvGrpSpPr/>
            <p:nvPr/>
          </p:nvGrpSpPr>
          <p:grpSpPr>
            <a:xfrm>
              <a:off x="8356504" y="2567353"/>
              <a:ext cx="3597390" cy="3634155"/>
              <a:chOff x="8356504" y="2567353"/>
              <a:chExt cx="3597390" cy="3634155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FFE756D4-F747-05CC-AA10-135D75BD510B}"/>
                  </a:ext>
                </a:extLst>
              </p:cNvPr>
              <p:cNvSpPr/>
              <p:nvPr/>
            </p:nvSpPr>
            <p:spPr>
              <a:xfrm>
                <a:off x="8356504" y="2567353"/>
                <a:ext cx="3597390" cy="3634155"/>
              </a:xfrm>
              <a:prstGeom prst="rect">
                <a:avLst/>
              </a:prstGeom>
              <a:solidFill>
                <a:srgbClr val="C253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BFA5B1C-6F81-A99B-7467-A92577DDBE01}"/>
                  </a:ext>
                </a:extLst>
              </p:cNvPr>
              <p:cNvSpPr txBox="1"/>
              <p:nvPr/>
            </p:nvSpPr>
            <p:spPr>
              <a:xfrm>
                <a:off x="8396043" y="2768140"/>
                <a:ext cx="3546965" cy="32107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rtl="0" fontAlgn="base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Font typeface="Wingdings" pitchFamily="2" charset="2"/>
                  <a:buChar char="§"/>
                </a:pPr>
                <a:r>
                  <a:rPr lang="en-US" sz="1700" b="0" i="0" u="none" strike="noStrike" dirty="0">
                    <a:solidFill>
                      <a:srgbClr val="CDCDCD"/>
                    </a:solidFill>
                    <a:effectLst/>
                    <a:latin typeface="Calibri" panose="020F0502020204030204" pitchFamily="34" charset="0"/>
                  </a:rPr>
                  <a:t>Higher CAT zones</a:t>
                </a:r>
              </a:p>
              <a:p>
                <a:pPr marL="285750" indent="-285750" rtl="0" fontAlgn="base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Font typeface="Wingdings" pitchFamily="2" charset="2"/>
                  <a:buChar char="§"/>
                </a:pPr>
                <a:r>
                  <a:rPr lang="en-US" sz="1700" b="0" i="0" u="none" strike="noStrike" dirty="0">
                    <a:solidFill>
                      <a:srgbClr val="CDCDCD"/>
                    </a:solidFill>
                    <a:effectLst/>
                    <a:latin typeface="Calibri" panose="020F0502020204030204" pitchFamily="34" charset="0"/>
                  </a:rPr>
                  <a:t>Higher quote </a:t>
                </a:r>
              </a:p>
              <a:p>
                <a:pPr marL="285750" indent="-285750" rtl="0" fontAlgn="base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Font typeface="Wingdings" pitchFamily="2" charset="2"/>
                  <a:buChar char="§"/>
                </a:pPr>
                <a:r>
                  <a:rPr lang="en-US" sz="1700" b="0" i="0" u="none" strike="noStrike" dirty="0">
                    <a:solidFill>
                      <a:srgbClr val="CDCDCD"/>
                    </a:solidFill>
                    <a:effectLst/>
                    <a:latin typeface="Calibri" panose="020F0502020204030204" pitchFamily="34" charset="0"/>
                  </a:rPr>
                  <a:t>More individuals with education indicator as 0</a:t>
                </a:r>
              </a:p>
              <a:p>
                <a:pPr marL="285750" indent="-285750" rtl="0" fontAlgn="base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Font typeface="Wingdings" pitchFamily="2" charset="2"/>
                  <a:buChar char="§"/>
                </a:pPr>
                <a:r>
                  <a:rPr lang="en-US" sz="1700" b="0" i="0" u="none" strike="noStrike" dirty="0">
                    <a:solidFill>
                      <a:srgbClr val="CDCDCD"/>
                    </a:solidFill>
                    <a:effectLst/>
                    <a:latin typeface="Calibri" panose="020F0502020204030204" pitchFamily="34" charset="0"/>
                  </a:rPr>
                  <a:t>Policies not having individuals in age group 15-25</a:t>
                </a:r>
              </a:p>
              <a:p>
                <a:pPr marL="285750" indent="-285750" rtl="0" fontAlgn="base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Font typeface="Wingdings" pitchFamily="2" charset="2"/>
                  <a:buChar char="§"/>
                </a:pPr>
                <a:r>
                  <a:rPr lang="en-US" sz="1700" b="0" i="0" u="none" strike="noStrike" dirty="0">
                    <a:solidFill>
                      <a:srgbClr val="CDCDCD"/>
                    </a:solidFill>
                    <a:effectLst/>
                    <a:latin typeface="Calibri" panose="020F0502020204030204" pitchFamily="34" charset="0"/>
                  </a:rPr>
                  <a:t>Higher Vehicle age</a:t>
                </a:r>
              </a:p>
              <a:p>
                <a:pPr marL="285750" indent="-285750" rtl="0" fontAlgn="base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Font typeface="Wingdings" pitchFamily="2" charset="2"/>
                  <a:buChar char="§"/>
                </a:pPr>
                <a:r>
                  <a:rPr lang="en-US" sz="1700" b="0" i="0" u="none" strike="noStrike" dirty="0">
                    <a:solidFill>
                      <a:srgbClr val="CDCDCD"/>
                    </a:solidFill>
                    <a:effectLst/>
                    <a:latin typeface="Calibri" panose="020F0502020204030204" pitchFamily="34" charset="0"/>
                  </a:rPr>
                  <a:t>higher living status dependency</a:t>
                </a:r>
              </a:p>
              <a:p>
                <a:pPr marL="285750" indent="-285750" rtl="0" fontAlgn="base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Font typeface="Wingdings" pitchFamily="2" charset="2"/>
                  <a:buChar char="§"/>
                </a:pPr>
                <a:r>
                  <a:rPr lang="en-US" sz="1700" b="0" i="0" u="none" strike="noStrike" dirty="0">
                    <a:solidFill>
                      <a:srgbClr val="CDCDCD"/>
                    </a:solidFill>
                    <a:effectLst/>
                    <a:latin typeface="Calibri" panose="020F0502020204030204" pitchFamily="34" charset="0"/>
                  </a:rPr>
                  <a:t>Having prior carrier group_7</a:t>
                </a:r>
              </a:p>
              <a:p>
                <a:pPr marL="285750" indent="-285750" rtl="0" fontAlgn="base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Font typeface="Wingdings" pitchFamily="2" charset="2"/>
                  <a:buChar char="§"/>
                </a:pPr>
                <a:r>
                  <a:rPr lang="en-US" sz="1700" b="0" i="0" u="none" strike="noStrike" dirty="0">
                    <a:solidFill>
                      <a:srgbClr val="CDCDCD"/>
                    </a:solidFill>
                    <a:effectLst/>
                    <a:latin typeface="Calibri" panose="020F0502020204030204" pitchFamily="34" charset="0"/>
                  </a:rPr>
                  <a:t>Lower credit score</a:t>
                </a:r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07C542C-9300-091D-7C54-C1D392A15536}"/>
              </a:ext>
            </a:extLst>
          </p:cNvPr>
          <p:cNvSpPr txBox="1"/>
          <p:nvPr/>
        </p:nvSpPr>
        <p:spPr>
          <a:xfrm>
            <a:off x="11773295" y="648866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872225"/>
                </a:solidFill>
              </a:rPr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2707491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B004449-C951-B701-1F4C-90CF54294E0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DCD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35EED6C-BC37-C5A5-BA42-69A17C44D065}"/>
              </a:ext>
            </a:extLst>
          </p:cNvPr>
          <p:cNvGrpSpPr/>
          <p:nvPr/>
        </p:nvGrpSpPr>
        <p:grpSpPr>
          <a:xfrm>
            <a:off x="10267422" y="226843"/>
            <a:ext cx="1640553" cy="428159"/>
            <a:chOff x="853440" y="5399497"/>
            <a:chExt cx="1640553" cy="42815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E68163B-6C9F-1C7A-F9F2-A715C65E93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 l="16786" r="17554" b="19986"/>
            <a:stretch/>
          </p:blipFill>
          <p:spPr>
            <a:xfrm rot="555432">
              <a:off x="2311361" y="5399497"/>
              <a:ext cx="182632" cy="222561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1E9EDAD-FED2-DFC0-FCD7-DFBC02064C26}"/>
                </a:ext>
              </a:extLst>
            </p:cNvPr>
            <p:cNvSpPr txBox="1"/>
            <p:nvPr/>
          </p:nvSpPr>
          <p:spPr>
            <a:xfrm>
              <a:off x="853440" y="5458324"/>
              <a:ext cx="15531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0" dirty="0">
                  <a:solidFill>
                    <a:srgbClr val="872225"/>
                  </a:solidFill>
                  <a:effectLst/>
                  <a:latin typeface="Inter"/>
                </a:rPr>
                <a:t>Peace of Mind</a:t>
              </a:r>
              <a:endParaRPr lang="en-US" b="1" dirty="0">
                <a:solidFill>
                  <a:srgbClr val="872225"/>
                </a:solidFill>
              </a:endParaRPr>
            </a:p>
          </p:txBody>
        </p:sp>
      </p:grpSp>
      <p:pic>
        <p:nvPicPr>
          <p:cNvPr id="8" name="Picture 2" descr="Satelite Moon Illustration PNG &amp; SVG Design For T-Shirts">
            <a:extLst>
              <a:ext uri="{FF2B5EF4-FFF2-40B4-BE49-F238E27FC236}">
                <a16:creationId xmlns:a16="http://schemas.microsoft.com/office/drawing/2014/main" id="{E035A47A-CFC6-3037-F2C4-379F3CA7F3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Mark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10721" y="-160021"/>
            <a:ext cx="773728" cy="7737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3C9A4C8-7C7A-1892-6A5A-6699209EEECA}"/>
              </a:ext>
            </a:extLst>
          </p:cNvPr>
          <p:cNvSpPr txBox="1"/>
          <p:nvPr/>
        </p:nvSpPr>
        <p:spPr>
          <a:xfrm>
            <a:off x="1528301" y="2942214"/>
            <a:ext cx="9072362" cy="2283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Wingdings" pitchFamily="2" charset="2"/>
              <a:buChar char="§"/>
            </a:pPr>
            <a:r>
              <a:rPr lang="en-US" sz="2000" dirty="0">
                <a:solidFill>
                  <a:srgbClr val="CDCDCD"/>
                </a:solidFill>
              </a:rPr>
              <a:t>customers in New York in lower CAT zones</a:t>
            </a:r>
          </a:p>
          <a:p>
            <a:pPr marL="342900" indent="-342900">
              <a:lnSpc>
                <a:spcPct val="120000"/>
              </a:lnSpc>
              <a:buFont typeface="Wingdings" pitchFamily="2" charset="2"/>
              <a:buChar char="§"/>
            </a:pPr>
            <a:r>
              <a:rPr lang="en-US" sz="2000" dirty="0">
                <a:solidFill>
                  <a:srgbClr val="CDCDCD"/>
                </a:solidFill>
              </a:rPr>
              <a:t>families in the 36~45 age bracket and NOT in the 15~25</a:t>
            </a:r>
          </a:p>
          <a:p>
            <a:pPr marL="342900" indent="-342900">
              <a:lnSpc>
                <a:spcPct val="120000"/>
              </a:lnSpc>
              <a:buFont typeface="Wingdings" pitchFamily="2" charset="2"/>
              <a:buChar char="§"/>
            </a:pPr>
            <a:r>
              <a:rPr lang="en-US" sz="2000" dirty="0">
                <a:solidFill>
                  <a:srgbClr val="CDCDCD"/>
                </a:solidFill>
              </a:rPr>
              <a:t>policies should have discounts and lower quotes to increase conversion rate of customers with high credit scores</a:t>
            </a:r>
          </a:p>
          <a:p>
            <a:pPr marL="342900" indent="-342900">
              <a:lnSpc>
                <a:spcPct val="120000"/>
              </a:lnSpc>
              <a:buFont typeface="Wingdings" pitchFamily="2" charset="2"/>
              <a:buChar char="§"/>
            </a:pPr>
            <a:r>
              <a:rPr lang="en-US" sz="2000" dirty="0">
                <a:solidFill>
                  <a:srgbClr val="CDCDCD"/>
                </a:solidFill>
              </a:rPr>
              <a:t>avoid customers having cars of age greater than 10</a:t>
            </a:r>
          </a:p>
          <a:p>
            <a:pPr marL="342900" indent="-342900">
              <a:lnSpc>
                <a:spcPct val="120000"/>
              </a:lnSpc>
              <a:buFont typeface="Wingdings" pitchFamily="2" charset="2"/>
              <a:buChar char="§"/>
            </a:pPr>
            <a:r>
              <a:rPr lang="en-US" sz="2000" dirty="0">
                <a:solidFill>
                  <a:srgbClr val="CDCDCD"/>
                </a:solidFill>
              </a:rPr>
              <a:t>pursue higher education customers who either own/rent homes + NOT dependent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DDD7C37-480B-8087-71FB-6E197B85E4A5}"/>
              </a:ext>
            </a:extLst>
          </p:cNvPr>
          <p:cNvSpPr txBox="1"/>
          <p:nvPr/>
        </p:nvSpPr>
        <p:spPr>
          <a:xfrm>
            <a:off x="11773295" y="648866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872225"/>
                </a:solidFill>
              </a:rPr>
              <a:t>13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22DA4E7-5815-AD51-F471-32A57B8CC6B7}"/>
              </a:ext>
            </a:extLst>
          </p:cNvPr>
          <p:cNvGrpSpPr/>
          <p:nvPr/>
        </p:nvGrpSpPr>
        <p:grpSpPr>
          <a:xfrm>
            <a:off x="970811" y="2772862"/>
            <a:ext cx="3075614" cy="3231217"/>
            <a:chOff x="1629853" y="2833026"/>
            <a:chExt cx="3075614" cy="3231217"/>
          </a:xfrm>
        </p:grpSpPr>
        <p:sp>
          <p:nvSpPr>
            <p:cNvPr id="18" name="Up Arrow Callout 17">
              <a:extLst>
                <a:ext uri="{FF2B5EF4-FFF2-40B4-BE49-F238E27FC236}">
                  <a16:creationId xmlns:a16="http://schemas.microsoft.com/office/drawing/2014/main" id="{38855E72-1549-2C73-C4E5-5B555CBE9CD4}"/>
                </a:ext>
              </a:extLst>
            </p:cNvPr>
            <p:cNvSpPr/>
            <p:nvPr/>
          </p:nvSpPr>
          <p:spPr>
            <a:xfrm rot="10800000">
              <a:off x="1629853" y="2833026"/>
              <a:ext cx="3075614" cy="3231217"/>
            </a:xfrm>
            <a:prstGeom prst="upArrowCallout">
              <a:avLst>
                <a:gd name="adj1" fmla="val 9637"/>
                <a:gd name="adj2" fmla="val 14893"/>
                <a:gd name="adj3" fmla="val 20958"/>
                <a:gd name="adj4" fmla="val 65381"/>
              </a:avLst>
            </a:prstGeom>
            <a:solidFill>
              <a:srgbClr val="8621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7CEA882-F630-BBD4-13AD-3066E9666FDE}"/>
                </a:ext>
              </a:extLst>
            </p:cNvPr>
            <p:cNvSpPr/>
            <p:nvPr/>
          </p:nvSpPr>
          <p:spPr>
            <a:xfrm>
              <a:off x="1744891" y="2928767"/>
              <a:ext cx="2834641" cy="1915765"/>
            </a:xfrm>
            <a:prstGeom prst="rect">
              <a:avLst/>
            </a:prstGeom>
            <a:solidFill>
              <a:srgbClr val="C253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723828E-AA37-8EE9-F1E8-E42A31A33D92}"/>
                </a:ext>
              </a:extLst>
            </p:cNvPr>
            <p:cNvSpPr txBox="1"/>
            <p:nvPr/>
          </p:nvSpPr>
          <p:spPr>
            <a:xfrm>
              <a:off x="1817685" y="3378817"/>
              <a:ext cx="2573436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000" dirty="0">
                  <a:solidFill>
                    <a:srgbClr val="CDCDCD"/>
                  </a:solidFill>
                </a:rPr>
                <a:t>Target customers in New York living in lower CAT zones</a:t>
              </a:r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96D6DA2D-F91B-8338-6BDE-5D1B641265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4106" y="3793947"/>
            <a:ext cx="6792225" cy="1189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464316B-B9BE-B4B0-D0EF-BBBBE1518D76}"/>
              </a:ext>
            </a:extLst>
          </p:cNvPr>
          <p:cNvSpPr txBox="1"/>
          <p:nvPr/>
        </p:nvSpPr>
        <p:spPr>
          <a:xfrm>
            <a:off x="563007" y="1093329"/>
            <a:ext cx="56229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RECOMMENDATIONS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345845-A3D6-665B-E85C-13C4D264439E}"/>
              </a:ext>
            </a:extLst>
          </p:cNvPr>
          <p:cNvSpPr txBox="1"/>
          <p:nvPr/>
        </p:nvSpPr>
        <p:spPr>
          <a:xfrm>
            <a:off x="6358018" y="3186051"/>
            <a:ext cx="28623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>
                <a:solidFill>
                  <a:srgbClr val="872225"/>
                </a:solidFill>
              </a:rPr>
              <a:t>sciencedirect.com</a:t>
            </a:r>
            <a:endParaRPr lang="en-US" sz="2800" b="1" dirty="0">
              <a:solidFill>
                <a:srgbClr val="872225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2647B3D-4A55-E0AE-BC26-0CBBCA02F3AF}"/>
              </a:ext>
            </a:extLst>
          </p:cNvPr>
          <p:cNvSpPr txBox="1"/>
          <p:nvPr/>
        </p:nvSpPr>
        <p:spPr>
          <a:xfrm>
            <a:off x="5116555" y="5049889"/>
            <a:ext cx="632011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600" dirty="0"/>
              <a:t>https://</a:t>
            </a:r>
            <a:r>
              <a:rPr lang="en-US" sz="1600" dirty="0" err="1"/>
              <a:t>tinyurl.com</a:t>
            </a:r>
            <a:r>
              <a:rPr lang="en-US" sz="1600" dirty="0"/>
              <a:t>/277v8bs8</a:t>
            </a:r>
          </a:p>
        </p:txBody>
      </p:sp>
    </p:spTree>
    <p:extLst>
      <p:ext uri="{BB962C8B-B14F-4D97-AF65-F5344CB8AC3E}">
        <p14:creationId xmlns:p14="http://schemas.microsoft.com/office/powerpoint/2010/main" val="28143227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B004449-C951-B701-1F4C-90CF54294E0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DCD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6AFE769-CAAD-02EC-00A5-6B31F2E2E1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788" y="2087434"/>
            <a:ext cx="7709080" cy="420887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C35EED6C-BC37-C5A5-BA42-69A17C44D065}"/>
              </a:ext>
            </a:extLst>
          </p:cNvPr>
          <p:cNvGrpSpPr/>
          <p:nvPr/>
        </p:nvGrpSpPr>
        <p:grpSpPr>
          <a:xfrm>
            <a:off x="10267422" y="226843"/>
            <a:ext cx="1640553" cy="428159"/>
            <a:chOff x="853440" y="5399497"/>
            <a:chExt cx="1640553" cy="42815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E68163B-6C9F-1C7A-F9F2-A715C65E93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 l="16786" r="17554" b="19986"/>
            <a:stretch/>
          </p:blipFill>
          <p:spPr>
            <a:xfrm rot="555432">
              <a:off x="2311361" y="5399497"/>
              <a:ext cx="182632" cy="222561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1E9EDAD-FED2-DFC0-FCD7-DFBC02064C26}"/>
                </a:ext>
              </a:extLst>
            </p:cNvPr>
            <p:cNvSpPr txBox="1"/>
            <p:nvPr/>
          </p:nvSpPr>
          <p:spPr>
            <a:xfrm>
              <a:off x="853440" y="5458324"/>
              <a:ext cx="15531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0" dirty="0">
                  <a:solidFill>
                    <a:srgbClr val="872225"/>
                  </a:solidFill>
                  <a:effectLst/>
                  <a:latin typeface="Inter"/>
                </a:rPr>
                <a:t>Peace of Mind</a:t>
              </a:r>
              <a:endParaRPr lang="en-US" b="1" dirty="0">
                <a:solidFill>
                  <a:srgbClr val="872225"/>
                </a:solidFill>
              </a:endParaRPr>
            </a:p>
          </p:txBody>
        </p:sp>
      </p:grpSp>
      <p:pic>
        <p:nvPicPr>
          <p:cNvPr id="8" name="Picture 2" descr="Satelite Moon Illustration PNG &amp; SVG Design For T-Shirts">
            <a:extLst>
              <a:ext uri="{FF2B5EF4-FFF2-40B4-BE49-F238E27FC236}">
                <a16:creationId xmlns:a16="http://schemas.microsoft.com/office/drawing/2014/main" id="{E035A47A-CFC6-3037-F2C4-379F3CA7F3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Mark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10721" y="-160021"/>
            <a:ext cx="773728" cy="7737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DDD7C37-480B-8087-71FB-6E197B85E4A5}"/>
              </a:ext>
            </a:extLst>
          </p:cNvPr>
          <p:cNvSpPr txBox="1"/>
          <p:nvPr/>
        </p:nvSpPr>
        <p:spPr>
          <a:xfrm>
            <a:off x="11773295" y="648866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872225"/>
                </a:solidFill>
              </a:rPr>
              <a:t>14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0B921C5-883D-B203-749C-5080383BF76A}"/>
              </a:ext>
            </a:extLst>
          </p:cNvPr>
          <p:cNvSpPr txBox="1"/>
          <p:nvPr/>
        </p:nvSpPr>
        <p:spPr>
          <a:xfrm>
            <a:off x="563007" y="1093329"/>
            <a:ext cx="56229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RECOMMENDATIONS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23E5479-C383-95C6-745F-5172757A9803}"/>
              </a:ext>
            </a:extLst>
          </p:cNvPr>
          <p:cNvSpPr txBox="1"/>
          <p:nvPr/>
        </p:nvSpPr>
        <p:spPr>
          <a:xfrm>
            <a:off x="702392" y="6290556"/>
            <a:ext cx="55268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https://</a:t>
            </a:r>
            <a:r>
              <a:rPr lang="en-US" sz="1600" dirty="0" err="1"/>
              <a:t>www.forbes.com</a:t>
            </a:r>
            <a:r>
              <a:rPr lang="en-US" sz="1600" dirty="0"/>
              <a:t>/advisor/car-insurance/factors-in-rates/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54FC82A-ECBA-1AE8-689D-F4D42DFCA47A}"/>
              </a:ext>
            </a:extLst>
          </p:cNvPr>
          <p:cNvGrpSpPr/>
          <p:nvPr/>
        </p:nvGrpSpPr>
        <p:grpSpPr>
          <a:xfrm>
            <a:off x="2830707" y="3575837"/>
            <a:ext cx="8630159" cy="3053369"/>
            <a:chOff x="1813408" y="3044196"/>
            <a:chExt cx="8630159" cy="3053369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2288C91-B020-EEE8-F536-C5C1A637A7F5}"/>
                </a:ext>
              </a:extLst>
            </p:cNvPr>
            <p:cNvSpPr/>
            <p:nvPr/>
          </p:nvSpPr>
          <p:spPr>
            <a:xfrm>
              <a:off x="1813408" y="3044196"/>
              <a:ext cx="8630159" cy="3053369"/>
            </a:xfrm>
            <a:prstGeom prst="rect">
              <a:avLst/>
            </a:prstGeom>
            <a:solidFill>
              <a:srgbClr val="8722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3C9A4C8-7C7A-1892-6A5A-6699209EEECA}"/>
                </a:ext>
              </a:extLst>
            </p:cNvPr>
            <p:cNvSpPr txBox="1"/>
            <p:nvPr/>
          </p:nvSpPr>
          <p:spPr>
            <a:xfrm>
              <a:off x="2079766" y="3279821"/>
              <a:ext cx="8077441" cy="26530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 rtl="0" fontAlgn="base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Font typeface="Wingdings" pitchFamily="2" charset="2"/>
                <a:buChar char="§"/>
              </a:pPr>
              <a:r>
                <a:rPr lang="en-US" sz="2000" dirty="0">
                  <a:solidFill>
                    <a:srgbClr val="CDCDCD"/>
                  </a:solidFill>
                </a:rPr>
                <a:t>Focus on families with more individuals in the 36-45 age brackets and not in 15-25 age bracket</a:t>
              </a:r>
            </a:p>
            <a:p>
              <a:pPr marL="342900" indent="-342900" rtl="0" fontAlgn="base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Font typeface="Wingdings" pitchFamily="2" charset="2"/>
                <a:buChar char="§"/>
              </a:pPr>
              <a:r>
                <a:rPr lang="en-US" sz="2000" dirty="0">
                  <a:solidFill>
                    <a:srgbClr val="CDCDCD"/>
                  </a:solidFill>
                </a:rPr>
                <a:t>Policies should be offered at discount and have lower quotes to increase conversions to customers with high credit scores.</a:t>
              </a:r>
            </a:p>
            <a:p>
              <a:pPr marL="342900" indent="-342900" rtl="0" fontAlgn="base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Font typeface="Wingdings" pitchFamily="2" charset="2"/>
                <a:buChar char="§"/>
              </a:pPr>
              <a:r>
                <a:rPr lang="en-US" sz="2000" dirty="0">
                  <a:solidFill>
                    <a:srgbClr val="CDCDCD"/>
                  </a:solidFill>
                </a:rPr>
                <a:t>Customers having extremely old cars should be avoided</a:t>
              </a:r>
            </a:p>
            <a:p>
              <a:pPr marL="342900" indent="-342900" rtl="0" fontAlgn="base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Font typeface="Wingdings" pitchFamily="2" charset="2"/>
                <a:buChar char="§"/>
              </a:pPr>
              <a:r>
                <a:rPr lang="en-US" sz="2000" dirty="0">
                  <a:solidFill>
                    <a:srgbClr val="CDCDCD"/>
                  </a:solidFill>
                </a:rPr>
                <a:t>Pursue higher educated customers who either own or rent homes and are not dependent.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312289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023A3D2-0003-74FD-5429-85FC841BDA2D}"/>
              </a:ext>
            </a:extLst>
          </p:cNvPr>
          <p:cNvSpPr/>
          <p:nvPr/>
        </p:nvSpPr>
        <p:spPr>
          <a:xfrm>
            <a:off x="0" y="-4601"/>
            <a:ext cx="12192000" cy="6858000"/>
          </a:xfrm>
          <a:prstGeom prst="rect">
            <a:avLst/>
          </a:prstGeom>
          <a:solidFill>
            <a:srgbClr val="CDCD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8C701A8-3F61-A709-738E-F2B6E739DC20}"/>
              </a:ext>
            </a:extLst>
          </p:cNvPr>
          <p:cNvGrpSpPr/>
          <p:nvPr/>
        </p:nvGrpSpPr>
        <p:grpSpPr>
          <a:xfrm>
            <a:off x="10267422" y="226843"/>
            <a:ext cx="1640553" cy="428159"/>
            <a:chOff x="853440" y="5399497"/>
            <a:chExt cx="1640553" cy="428159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EBF03C97-4EAB-BE41-E1CA-293293CC75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 l="16786" r="17554" b="19986"/>
            <a:stretch/>
          </p:blipFill>
          <p:spPr>
            <a:xfrm rot="555432">
              <a:off x="2311361" y="5399497"/>
              <a:ext cx="182632" cy="222561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B695535-F45D-222E-868A-884946BAD862}"/>
                </a:ext>
              </a:extLst>
            </p:cNvPr>
            <p:cNvSpPr txBox="1"/>
            <p:nvPr/>
          </p:nvSpPr>
          <p:spPr>
            <a:xfrm>
              <a:off x="853440" y="5458324"/>
              <a:ext cx="15531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0" dirty="0">
                  <a:solidFill>
                    <a:srgbClr val="872225"/>
                  </a:solidFill>
                  <a:effectLst/>
                  <a:latin typeface="Inter"/>
                </a:rPr>
                <a:t>Peace of Mind</a:t>
              </a:r>
              <a:endParaRPr lang="en-US" b="1" dirty="0">
                <a:solidFill>
                  <a:srgbClr val="872225"/>
                </a:solidFill>
              </a:endParaRPr>
            </a:p>
          </p:txBody>
        </p:sp>
      </p:grpSp>
      <p:pic>
        <p:nvPicPr>
          <p:cNvPr id="3" name="Picture 2" descr="Satelite Moon Illustration PNG &amp; SVG Design For T-Shirts">
            <a:extLst>
              <a:ext uri="{FF2B5EF4-FFF2-40B4-BE49-F238E27FC236}">
                <a16:creationId xmlns:a16="http://schemas.microsoft.com/office/drawing/2014/main" id="{E63074FA-3E83-679B-8D03-151BACA0E7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Mark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10721" y="-160021"/>
            <a:ext cx="773728" cy="7737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32FC7A6-1F90-3369-0B1F-F5E648339429}"/>
              </a:ext>
            </a:extLst>
          </p:cNvPr>
          <p:cNvSpPr txBox="1"/>
          <p:nvPr/>
        </p:nvSpPr>
        <p:spPr>
          <a:xfrm>
            <a:off x="1188499" y="1639057"/>
            <a:ext cx="547188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FEATURE ADDITIONS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A13F457-DF88-2FCB-B116-05FE885BA68D}"/>
              </a:ext>
            </a:extLst>
          </p:cNvPr>
          <p:cNvGrpSpPr/>
          <p:nvPr/>
        </p:nvGrpSpPr>
        <p:grpSpPr>
          <a:xfrm>
            <a:off x="1610058" y="3713583"/>
            <a:ext cx="8971885" cy="2253230"/>
            <a:chOff x="1045363" y="3713583"/>
            <a:chExt cx="8971885" cy="225323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E52AA1B-58BC-24D5-5871-51B1B369C996}"/>
                </a:ext>
              </a:extLst>
            </p:cNvPr>
            <p:cNvSpPr/>
            <p:nvPr/>
          </p:nvSpPr>
          <p:spPr>
            <a:xfrm>
              <a:off x="1434446" y="4610648"/>
              <a:ext cx="1362711" cy="133449"/>
            </a:xfrm>
            <a:prstGeom prst="rect">
              <a:avLst/>
            </a:prstGeom>
            <a:solidFill>
              <a:srgbClr val="8722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4C53E0F4-823F-E80A-38E2-8BAA979E8B8C}"/>
                </a:ext>
              </a:extLst>
            </p:cNvPr>
            <p:cNvSpPr/>
            <p:nvPr/>
          </p:nvSpPr>
          <p:spPr>
            <a:xfrm>
              <a:off x="2797157" y="4610648"/>
              <a:ext cx="1362711" cy="133449"/>
            </a:xfrm>
            <a:prstGeom prst="rect">
              <a:avLst/>
            </a:prstGeom>
            <a:solidFill>
              <a:srgbClr val="E08E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0CC4AC8B-3643-B0A3-DF72-ADFB0205CF0C}"/>
                </a:ext>
              </a:extLst>
            </p:cNvPr>
            <p:cNvSpPr/>
            <p:nvPr/>
          </p:nvSpPr>
          <p:spPr>
            <a:xfrm>
              <a:off x="4159868" y="4610648"/>
              <a:ext cx="1362711" cy="133449"/>
            </a:xfrm>
            <a:prstGeom prst="rect">
              <a:avLst/>
            </a:prstGeom>
            <a:solidFill>
              <a:srgbClr val="C253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7BD51DFE-532F-96F6-5E0F-4E974A9D4908}"/>
                </a:ext>
              </a:extLst>
            </p:cNvPr>
            <p:cNvSpPr/>
            <p:nvPr/>
          </p:nvSpPr>
          <p:spPr>
            <a:xfrm>
              <a:off x="5522579" y="4610648"/>
              <a:ext cx="1362711" cy="133449"/>
            </a:xfrm>
            <a:prstGeom prst="rect">
              <a:avLst/>
            </a:prstGeom>
            <a:solidFill>
              <a:srgbClr val="8722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51B7AABD-CA5A-C976-2DAA-AE73A53AD2E8}"/>
                </a:ext>
              </a:extLst>
            </p:cNvPr>
            <p:cNvSpPr/>
            <p:nvPr/>
          </p:nvSpPr>
          <p:spPr>
            <a:xfrm>
              <a:off x="6885290" y="4610648"/>
              <a:ext cx="1362711" cy="133449"/>
            </a:xfrm>
            <a:prstGeom prst="rect">
              <a:avLst/>
            </a:prstGeom>
            <a:solidFill>
              <a:srgbClr val="E08E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0B4EF5A-9E14-9CB3-71E5-73037DE91045}"/>
                </a:ext>
              </a:extLst>
            </p:cNvPr>
            <p:cNvSpPr/>
            <p:nvPr/>
          </p:nvSpPr>
          <p:spPr>
            <a:xfrm>
              <a:off x="8245734" y="4610649"/>
              <a:ext cx="1362711" cy="133448"/>
            </a:xfrm>
            <a:prstGeom prst="rect">
              <a:avLst/>
            </a:prstGeom>
            <a:solidFill>
              <a:srgbClr val="C253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DE30979-D7E9-77B0-ECEF-D9259CBE7039}"/>
                </a:ext>
              </a:extLst>
            </p:cNvPr>
            <p:cNvSpPr txBox="1"/>
            <p:nvPr/>
          </p:nvSpPr>
          <p:spPr>
            <a:xfrm>
              <a:off x="1045363" y="3713583"/>
              <a:ext cx="21344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Discount Percentage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70149AC-61C2-EE6F-6CDE-062C947049B1}"/>
                </a:ext>
              </a:extLst>
            </p:cNvPr>
            <p:cNvSpPr txBox="1"/>
            <p:nvPr/>
          </p:nvSpPr>
          <p:spPr>
            <a:xfrm>
              <a:off x="2177255" y="5582092"/>
              <a:ext cx="26078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Agent rating / Experience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4E2DFF8-1C11-27BB-C366-56B53AE947A2}"/>
                </a:ext>
              </a:extLst>
            </p:cNvPr>
            <p:cNvSpPr txBox="1"/>
            <p:nvPr/>
          </p:nvSpPr>
          <p:spPr>
            <a:xfrm>
              <a:off x="5698821" y="5597481"/>
              <a:ext cx="10278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Car Price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46D02C9-ACF1-81B5-118F-A6296794ECEC}"/>
                </a:ext>
              </a:extLst>
            </p:cNvPr>
            <p:cNvSpPr txBox="1"/>
            <p:nvPr/>
          </p:nvSpPr>
          <p:spPr>
            <a:xfrm>
              <a:off x="7843961" y="5597481"/>
              <a:ext cx="21732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Driver Marital Status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0B088C1-3804-516B-BA6E-0004385AD394}"/>
                </a:ext>
              </a:extLst>
            </p:cNvPr>
            <p:cNvSpPr txBox="1"/>
            <p:nvPr/>
          </p:nvSpPr>
          <p:spPr>
            <a:xfrm>
              <a:off x="3697170" y="3713583"/>
              <a:ext cx="22799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Prior Insurance Quote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D75C419D-141F-5B5C-C6CE-D35A7B546513}"/>
                </a:ext>
              </a:extLst>
            </p:cNvPr>
            <p:cNvSpPr txBox="1"/>
            <p:nvPr/>
          </p:nvSpPr>
          <p:spPr>
            <a:xfrm>
              <a:off x="6762148" y="3713583"/>
              <a:ext cx="16230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Annual Income</a:t>
              </a:r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35B3F58E-4B3A-9CFB-D9A4-A551795A8362}"/>
                </a:ext>
              </a:extLst>
            </p:cNvPr>
            <p:cNvCxnSpPr>
              <a:cxnSpLocks/>
              <a:stCxn id="29" idx="2"/>
              <a:endCxn id="4" idx="0"/>
            </p:cNvCxnSpPr>
            <p:nvPr/>
          </p:nvCxnSpPr>
          <p:spPr>
            <a:xfrm>
              <a:off x="2112578" y="4082915"/>
              <a:ext cx="3224" cy="527733"/>
            </a:xfrm>
            <a:prstGeom prst="line">
              <a:avLst/>
            </a:prstGeom>
            <a:ln w="12700">
              <a:solidFill>
                <a:schemeClr val="tx1"/>
              </a:solidFill>
              <a:head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0F8CED77-A7CF-AF2D-F3CC-C46AB623DC8B}"/>
                </a:ext>
              </a:extLst>
            </p:cNvPr>
            <p:cNvCxnSpPr>
              <a:cxnSpLocks/>
              <a:stCxn id="34" idx="2"/>
              <a:endCxn id="23" idx="0"/>
            </p:cNvCxnSpPr>
            <p:nvPr/>
          </p:nvCxnSpPr>
          <p:spPr>
            <a:xfrm>
              <a:off x="4837130" y="4082915"/>
              <a:ext cx="4094" cy="527733"/>
            </a:xfrm>
            <a:prstGeom prst="line">
              <a:avLst/>
            </a:prstGeom>
            <a:ln w="12700">
              <a:solidFill>
                <a:schemeClr val="tx1"/>
              </a:solidFill>
              <a:head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07122C1B-C736-6FAB-96D1-7F0BA1CCAA8D}"/>
                </a:ext>
              </a:extLst>
            </p:cNvPr>
            <p:cNvCxnSpPr>
              <a:cxnSpLocks/>
              <a:stCxn id="35" idx="2"/>
              <a:endCxn id="25" idx="0"/>
            </p:cNvCxnSpPr>
            <p:nvPr/>
          </p:nvCxnSpPr>
          <p:spPr>
            <a:xfrm flipH="1">
              <a:off x="7566646" y="4082915"/>
              <a:ext cx="7006" cy="527733"/>
            </a:xfrm>
            <a:prstGeom prst="line">
              <a:avLst/>
            </a:prstGeom>
            <a:ln w="12700">
              <a:solidFill>
                <a:schemeClr val="tx1"/>
              </a:solidFill>
              <a:head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65A46C31-2AF7-6FA8-75EB-0FC82CFC0DD8}"/>
                </a:ext>
              </a:extLst>
            </p:cNvPr>
            <p:cNvCxnSpPr>
              <a:cxnSpLocks/>
              <a:stCxn id="22" idx="2"/>
              <a:endCxn id="30" idx="0"/>
            </p:cNvCxnSpPr>
            <p:nvPr/>
          </p:nvCxnSpPr>
          <p:spPr>
            <a:xfrm>
              <a:off x="3478513" y="4744097"/>
              <a:ext cx="2657" cy="837995"/>
            </a:xfrm>
            <a:prstGeom prst="line">
              <a:avLst/>
            </a:prstGeom>
            <a:ln w="12700">
              <a:solidFill>
                <a:schemeClr val="tx1"/>
              </a:solidFill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C60EF481-85DB-AF40-723E-95AF201E806C}"/>
                </a:ext>
              </a:extLst>
            </p:cNvPr>
            <p:cNvCxnSpPr>
              <a:cxnSpLocks/>
              <a:stCxn id="24" idx="2"/>
              <a:endCxn id="32" idx="0"/>
            </p:cNvCxnSpPr>
            <p:nvPr/>
          </p:nvCxnSpPr>
          <p:spPr>
            <a:xfrm>
              <a:off x="6203935" y="4744097"/>
              <a:ext cx="8809" cy="853384"/>
            </a:xfrm>
            <a:prstGeom prst="line">
              <a:avLst/>
            </a:prstGeom>
            <a:ln w="12700">
              <a:solidFill>
                <a:schemeClr val="tx1"/>
              </a:solidFill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A1BF80CF-6475-917B-58DA-94599031BBDE}"/>
                </a:ext>
              </a:extLst>
            </p:cNvPr>
            <p:cNvCxnSpPr>
              <a:cxnSpLocks/>
              <a:stCxn id="26" idx="2"/>
              <a:endCxn id="33" idx="0"/>
            </p:cNvCxnSpPr>
            <p:nvPr/>
          </p:nvCxnSpPr>
          <p:spPr>
            <a:xfrm>
              <a:off x="8927090" y="4744097"/>
              <a:ext cx="3515" cy="853384"/>
            </a:xfrm>
            <a:prstGeom prst="line">
              <a:avLst/>
            </a:prstGeom>
            <a:ln w="12700">
              <a:solidFill>
                <a:schemeClr val="tx1"/>
              </a:solidFill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1" name="TextBox 70">
            <a:extLst>
              <a:ext uri="{FF2B5EF4-FFF2-40B4-BE49-F238E27FC236}">
                <a16:creationId xmlns:a16="http://schemas.microsoft.com/office/drawing/2014/main" id="{119F36B3-F0F4-14F5-6B00-AD74C4E39AB5}"/>
              </a:ext>
            </a:extLst>
          </p:cNvPr>
          <p:cNvSpPr txBox="1"/>
          <p:nvPr/>
        </p:nvSpPr>
        <p:spPr>
          <a:xfrm>
            <a:off x="11773295" y="648866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872225"/>
                </a:solidFill>
              </a:rPr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13233220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D075EA9-BA50-0344-70F3-14C15369AF9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DCD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3A7C169-482B-EE81-87F4-B51E68E0966D}"/>
              </a:ext>
            </a:extLst>
          </p:cNvPr>
          <p:cNvGrpSpPr/>
          <p:nvPr/>
        </p:nvGrpSpPr>
        <p:grpSpPr>
          <a:xfrm>
            <a:off x="10267422" y="226843"/>
            <a:ext cx="1640553" cy="428159"/>
            <a:chOff x="853440" y="5399497"/>
            <a:chExt cx="1640553" cy="428159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9FF13F4-5A73-4B95-E000-76E8F659483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 l="16786" r="17554" b="19986"/>
            <a:stretch/>
          </p:blipFill>
          <p:spPr>
            <a:xfrm rot="555432">
              <a:off x="2311361" y="5399497"/>
              <a:ext cx="182632" cy="222561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C113BA1-A4F8-1236-2B24-C9F07EAEA371}"/>
                </a:ext>
              </a:extLst>
            </p:cNvPr>
            <p:cNvSpPr txBox="1"/>
            <p:nvPr/>
          </p:nvSpPr>
          <p:spPr>
            <a:xfrm>
              <a:off x="853440" y="5458324"/>
              <a:ext cx="15531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0" dirty="0">
                  <a:solidFill>
                    <a:srgbClr val="872225"/>
                  </a:solidFill>
                  <a:effectLst/>
                  <a:latin typeface="Inter"/>
                </a:rPr>
                <a:t>Peace of Mind</a:t>
              </a:r>
              <a:endParaRPr lang="en-US" b="1" dirty="0">
                <a:solidFill>
                  <a:srgbClr val="872225"/>
                </a:solidFill>
              </a:endParaRPr>
            </a:p>
          </p:txBody>
        </p:sp>
      </p:grpSp>
      <p:pic>
        <p:nvPicPr>
          <p:cNvPr id="8" name="Picture 7" descr="Satelite Moon Illustration PNG &amp; SVG Design For T-Shirts">
            <a:extLst>
              <a:ext uri="{FF2B5EF4-FFF2-40B4-BE49-F238E27FC236}">
                <a16:creationId xmlns:a16="http://schemas.microsoft.com/office/drawing/2014/main" id="{16B17FE9-FC16-2801-5D8A-6EE07D541F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Mark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10721" y="-160021"/>
            <a:ext cx="773728" cy="7737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B18F5B9A-3EFE-4C03-742F-8688B95A2F36}"/>
              </a:ext>
            </a:extLst>
          </p:cNvPr>
          <p:cNvGrpSpPr/>
          <p:nvPr/>
        </p:nvGrpSpPr>
        <p:grpSpPr>
          <a:xfrm>
            <a:off x="2946001" y="2423581"/>
            <a:ext cx="6299998" cy="3051545"/>
            <a:chOff x="1283426" y="2806992"/>
            <a:chExt cx="6299998" cy="3051545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2986A3A-4713-57F8-B2A0-80C27D31DDC0}"/>
                </a:ext>
              </a:extLst>
            </p:cNvPr>
            <p:cNvSpPr/>
            <p:nvPr/>
          </p:nvSpPr>
          <p:spPr>
            <a:xfrm>
              <a:off x="1339702" y="2806992"/>
              <a:ext cx="6243722" cy="3051545"/>
            </a:xfrm>
            <a:prstGeom prst="rect">
              <a:avLst/>
            </a:prstGeom>
            <a:solidFill>
              <a:srgbClr val="C253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D9E7FAB-7F60-C994-D2C4-74CE36F2A9BF}"/>
                </a:ext>
              </a:extLst>
            </p:cNvPr>
            <p:cNvSpPr txBox="1"/>
            <p:nvPr/>
          </p:nvSpPr>
          <p:spPr>
            <a:xfrm>
              <a:off x="1283426" y="2883982"/>
              <a:ext cx="2426017" cy="28050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sz="2400" b="1" dirty="0">
                  <a:solidFill>
                    <a:srgbClr val="CDCDCD"/>
                  </a:solidFill>
                </a:rPr>
                <a:t>Shailesh Yadav</a:t>
              </a:r>
            </a:p>
            <a:p>
              <a:pPr algn="r">
                <a:lnSpc>
                  <a:spcPct val="150000"/>
                </a:lnSpc>
              </a:pPr>
              <a:r>
                <a:rPr lang="en-US" sz="2400" b="1" dirty="0">
                  <a:solidFill>
                    <a:srgbClr val="CDCDCD"/>
                  </a:solidFill>
                </a:rPr>
                <a:t>Ping-Jui Han</a:t>
              </a:r>
            </a:p>
            <a:p>
              <a:pPr algn="r">
                <a:lnSpc>
                  <a:spcPct val="150000"/>
                </a:lnSpc>
              </a:pPr>
              <a:r>
                <a:rPr lang="en-US" sz="2400" b="1" dirty="0">
                  <a:solidFill>
                    <a:srgbClr val="CDCDCD"/>
                  </a:solidFill>
                </a:rPr>
                <a:t>Nikhil Uttarwar</a:t>
              </a:r>
            </a:p>
            <a:p>
              <a:pPr algn="r">
                <a:lnSpc>
                  <a:spcPct val="150000"/>
                </a:lnSpc>
              </a:pPr>
              <a:r>
                <a:rPr lang="en-US" sz="2400" b="1" dirty="0">
                  <a:solidFill>
                    <a:srgbClr val="CDCDCD"/>
                  </a:solidFill>
                </a:rPr>
                <a:t>Vasudha Mishra</a:t>
              </a:r>
            </a:p>
            <a:p>
              <a:pPr algn="r">
                <a:lnSpc>
                  <a:spcPct val="150000"/>
                </a:lnSpc>
              </a:pPr>
              <a:r>
                <a:rPr lang="en-US" sz="2400" b="1" dirty="0">
                  <a:solidFill>
                    <a:srgbClr val="CDCDCD"/>
                  </a:solidFill>
                </a:rPr>
                <a:t>Heedong Park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3A7648C-E29E-5520-65E4-ACDDA57E6164}"/>
                </a:ext>
              </a:extLst>
            </p:cNvPr>
            <p:cNvSpPr txBox="1"/>
            <p:nvPr/>
          </p:nvSpPr>
          <p:spPr>
            <a:xfrm>
              <a:off x="3920164" y="2883982"/>
              <a:ext cx="3582460" cy="28050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2400" i="1" dirty="0">
                  <a:solidFill>
                    <a:srgbClr val="CDCDCD"/>
                  </a:solidFill>
                </a:rPr>
                <a:t>Model Development</a:t>
              </a:r>
            </a:p>
            <a:p>
              <a:pPr>
                <a:lnSpc>
                  <a:spcPct val="150000"/>
                </a:lnSpc>
              </a:pPr>
              <a:r>
                <a:rPr lang="en-US" sz="2400" i="1" dirty="0">
                  <a:solidFill>
                    <a:srgbClr val="CDCDCD"/>
                  </a:solidFill>
                </a:rPr>
                <a:t>Findings</a:t>
              </a:r>
            </a:p>
            <a:p>
              <a:pPr>
                <a:lnSpc>
                  <a:spcPct val="150000"/>
                </a:lnSpc>
              </a:pPr>
              <a:r>
                <a:rPr lang="en-US" sz="2400" i="1" dirty="0">
                  <a:solidFill>
                    <a:srgbClr val="CDCDCD"/>
                  </a:solidFill>
                </a:rPr>
                <a:t>Model Evaluation</a:t>
              </a:r>
            </a:p>
            <a:p>
              <a:pPr>
                <a:lnSpc>
                  <a:spcPct val="150000"/>
                </a:lnSpc>
              </a:pPr>
              <a:r>
                <a:rPr lang="en-US" sz="2400" i="1" dirty="0">
                  <a:solidFill>
                    <a:srgbClr val="CDCDCD"/>
                  </a:solidFill>
                </a:rPr>
                <a:t>Data Cleaning</a:t>
              </a:r>
            </a:p>
            <a:p>
              <a:pPr>
                <a:lnSpc>
                  <a:spcPct val="150000"/>
                </a:lnSpc>
              </a:pPr>
              <a:r>
                <a:rPr lang="en-US" sz="2400" i="1" dirty="0">
                  <a:solidFill>
                    <a:srgbClr val="CDCDCD"/>
                  </a:solidFill>
                </a:rPr>
                <a:t>Insights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7D52657-E87B-F742-A45C-6FCD46BFE174}"/>
              </a:ext>
            </a:extLst>
          </p:cNvPr>
          <p:cNvSpPr txBox="1"/>
          <p:nvPr/>
        </p:nvSpPr>
        <p:spPr>
          <a:xfrm>
            <a:off x="3254100" y="1361644"/>
            <a:ext cx="56838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TASK SPECIALIZATION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C0EEFB-52E4-A26F-7759-33D576409C97}"/>
              </a:ext>
            </a:extLst>
          </p:cNvPr>
          <p:cNvSpPr txBox="1"/>
          <p:nvPr/>
        </p:nvSpPr>
        <p:spPr>
          <a:xfrm>
            <a:off x="11773295" y="648866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872225"/>
                </a:solidFill>
              </a:rPr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val="2516855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58220CC-6BBA-EA89-61DA-1495E536EFF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08E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6C610B-1D62-6CC7-B5D5-F0582F18F363}"/>
              </a:ext>
            </a:extLst>
          </p:cNvPr>
          <p:cNvSpPr txBox="1"/>
          <p:nvPr/>
        </p:nvSpPr>
        <p:spPr>
          <a:xfrm>
            <a:off x="3839863" y="3174617"/>
            <a:ext cx="17961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rgbClr val="872225"/>
                </a:solidFill>
              </a:rPr>
              <a:t>Team Rovers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3405D80-169D-3E6B-278C-3EB38665A684}"/>
              </a:ext>
            </a:extLst>
          </p:cNvPr>
          <p:cNvGrpSpPr/>
          <p:nvPr/>
        </p:nvGrpSpPr>
        <p:grpSpPr>
          <a:xfrm>
            <a:off x="10267422" y="226843"/>
            <a:ext cx="1640553" cy="428159"/>
            <a:chOff x="853440" y="5399497"/>
            <a:chExt cx="1640553" cy="428159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163E33F6-BEDF-8F50-5D66-A793B17278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 l="16786" r="17554" b="19986"/>
            <a:stretch/>
          </p:blipFill>
          <p:spPr>
            <a:xfrm rot="555432">
              <a:off x="2311361" y="5399497"/>
              <a:ext cx="182632" cy="222561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A94C66C-0C33-7D05-EB95-BCD0D5F8A4F2}"/>
                </a:ext>
              </a:extLst>
            </p:cNvPr>
            <p:cNvSpPr txBox="1"/>
            <p:nvPr/>
          </p:nvSpPr>
          <p:spPr>
            <a:xfrm>
              <a:off x="853440" y="5458324"/>
              <a:ext cx="15531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0" dirty="0">
                  <a:solidFill>
                    <a:srgbClr val="872225"/>
                  </a:solidFill>
                  <a:effectLst/>
                  <a:latin typeface="Inter"/>
                </a:rPr>
                <a:t>Peace of Mind</a:t>
              </a:r>
              <a:endParaRPr lang="en-US" b="1" dirty="0">
                <a:solidFill>
                  <a:srgbClr val="872225"/>
                </a:solidFill>
              </a:endParaRPr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2610E857-FB46-553A-7C39-B3FD714BE139}"/>
              </a:ext>
            </a:extLst>
          </p:cNvPr>
          <p:cNvSpPr/>
          <p:nvPr/>
        </p:nvSpPr>
        <p:spPr>
          <a:xfrm>
            <a:off x="0" y="5380672"/>
            <a:ext cx="5068389" cy="1477329"/>
          </a:xfrm>
          <a:prstGeom prst="rect">
            <a:avLst/>
          </a:prstGeom>
          <a:solidFill>
            <a:srgbClr val="C253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6B8A7AE-9E6C-DFE8-0DB9-358019EBF3DA}"/>
              </a:ext>
            </a:extLst>
          </p:cNvPr>
          <p:cNvSpPr/>
          <p:nvPr/>
        </p:nvSpPr>
        <p:spPr>
          <a:xfrm rot="1386904">
            <a:off x="7023661" y="4876639"/>
            <a:ext cx="2394948" cy="1308885"/>
          </a:xfrm>
          <a:prstGeom prst="rect">
            <a:avLst/>
          </a:prstGeom>
          <a:solidFill>
            <a:srgbClr val="C253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AF9AC48-1B2B-A26B-3FD3-3F41302C8BEB}"/>
              </a:ext>
            </a:extLst>
          </p:cNvPr>
          <p:cNvSpPr/>
          <p:nvPr/>
        </p:nvSpPr>
        <p:spPr>
          <a:xfrm rot="290815">
            <a:off x="3754687" y="4313019"/>
            <a:ext cx="3564132" cy="2365032"/>
          </a:xfrm>
          <a:prstGeom prst="rect">
            <a:avLst/>
          </a:prstGeom>
          <a:solidFill>
            <a:srgbClr val="C253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3E70FE0-87BC-CE52-FDF5-0BF2A7E7A1A5}"/>
              </a:ext>
            </a:extLst>
          </p:cNvPr>
          <p:cNvSpPr/>
          <p:nvPr/>
        </p:nvSpPr>
        <p:spPr>
          <a:xfrm rot="20557501">
            <a:off x="39158" y="4753014"/>
            <a:ext cx="4116566" cy="1280992"/>
          </a:xfrm>
          <a:prstGeom prst="rect">
            <a:avLst/>
          </a:prstGeom>
          <a:solidFill>
            <a:srgbClr val="C253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ight Triangle 29">
            <a:extLst>
              <a:ext uri="{FF2B5EF4-FFF2-40B4-BE49-F238E27FC236}">
                <a16:creationId xmlns:a16="http://schemas.microsoft.com/office/drawing/2014/main" id="{3BF584C6-8A45-AD65-AA2D-D8751F6288C3}"/>
              </a:ext>
            </a:extLst>
          </p:cNvPr>
          <p:cNvSpPr/>
          <p:nvPr/>
        </p:nvSpPr>
        <p:spPr>
          <a:xfrm flipH="1">
            <a:off x="4591742" y="3544147"/>
            <a:ext cx="7600257" cy="3315859"/>
          </a:xfrm>
          <a:prstGeom prst="rtTriangle">
            <a:avLst/>
          </a:prstGeom>
          <a:solidFill>
            <a:srgbClr val="8722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7" name="Picture 6" descr="Celebrate Your Curiosity Anniversary - Mars Rock Png Transparent PNG -  500x360 - Free Download on NicePNG">
            <a:extLst>
              <a:ext uri="{FF2B5EF4-FFF2-40B4-BE49-F238E27FC236}">
                <a16:creationId xmlns:a16="http://schemas.microsoft.com/office/drawing/2014/main" id="{9F51A46B-4E01-D19B-5B66-AED9B1496C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-378947" y="5934455"/>
            <a:ext cx="1907354" cy="967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73D1A4-BE08-2324-C661-3F9D44FB2CE8}"/>
              </a:ext>
            </a:extLst>
          </p:cNvPr>
          <p:cNvSpPr txBox="1"/>
          <p:nvPr/>
        </p:nvSpPr>
        <p:spPr>
          <a:xfrm>
            <a:off x="3707878" y="2165376"/>
            <a:ext cx="477624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200" b="1" dirty="0"/>
              <a:t>THANK YOU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22EBED4F-5DB3-CBE1-71C0-0DFC5E323CC5}"/>
              </a:ext>
            </a:extLst>
          </p:cNvPr>
          <p:cNvGrpSpPr/>
          <p:nvPr/>
        </p:nvGrpSpPr>
        <p:grpSpPr>
          <a:xfrm>
            <a:off x="3171440" y="2202947"/>
            <a:ext cx="1566522" cy="650488"/>
            <a:chOff x="1469525" y="361285"/>
            <a:chExt cx="1566522" cy="650488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7A8490CC-A2E2-EDF8-5813-5D55A8B8377E}"/>
                </a:ext>
              </a:extLst>
            </p:cNvPr>
            <p:cNvCxnSpPr>
              <a:cxnSpLocks/>
            </p:cNvCxnSpPr>
            <p:nvPr/>
          </p:nvCxnSpPr>
          <p:spPr>
            <a:xfrm>
              <a:off x="1469525" y="361285"/>
              <a:ext cx="1566522" cy="0"/>
            </a:xfrm>
            <a:prstGeom prst="line">
              <a:avLst/>
            </a:prstGeom>
            <a:ln w="38100">
              <a:solidFill>
                <a:srgbClr val="87222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3D6CE2C4-7EEF-8D41-F804-982B654D0C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90951" y="361285"/>
              <a:ext cx="0" cy="650488"/>
            </a:xfrm>
            <a:prstGeom prst="line">
              <a:avLst/>
            </a:prstGeom>
            <a:ln w="38100">
              <a:solidFill>
                <a:srgbClr val="87222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5CD7652-03E3-1EC8-3030-FA44BEF98E2A}"/>
              </a:ext>
            </a:extLst>
          </p:cNvPr>
          <p:cNvGrpSpPr/>
          <p:nvPr/>
        </p:nvGrpSpPr>
        <p:grpSpPr>
          <a:xfrm rot="10800000">
            <a:off x="7310902" y="2961714"/>
            <a:ext cx="1566522" cy="650488"/>
            <a:chOff x="1469525" y="361285"/>
            <a:chExt cx="1566522" cy="650488"/>
          </a:xfrm>
        </p:grpSpPr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433C9EDE-C942-156B-9710-F0E4891B0759}"/>
                </a:ext>
              </a:extLst>
            </p:cNvPr>
            <p:cNvCxnSpPr>
              <a:cxnSpLocks/>
            </p:cNvCxnSpPr>
            <p:nvPr/>
          </p:nvCxnSpPr>
          <p:spPr>
            <a:xfrm>
              <a:off x="1469525" y="361285"/>
              <a:ext cx="1566522" cy="0"/>
            </a:xfrm>
            <a:prstGeom prst="line">
              <a:avLst/>
            </a:prstGeom>
            <a:ln w="38100">
              <a:solidFill>
                <a:srgbClr val="87222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22B3AC29-90E8-9A2F-4FD2-B90CCA535E0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90951" y="361285"/>
              <a:ext cx="0" cy="650488"/>
            </a:xfrm>
            <a:prstGeom prst="line">
              <a:avLst/>
            </a:prstGeom>
            <a:ln w="38100">
              <a:solidFill>
                <a:srgbClr val="87222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2" name="Picture 2" descr="Satelite Moon Illustration PNG &amp; SVG Design For T-Shirts">
            <a:extLst>
              <a:ext uri="{FF2B5EF4-FFF2-40B4-BE49-F238E27FC236}">
                <a16:creationId xmlns:a16="http://schemas.microsoft.com/office/drawing/2014/main" id="{6E50C24F-FF98-0F0B-B0C4-31BAD9DC53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Mark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10721" y="-160021"/>
            <a:ext cx="773728" cy="7737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17C4B186-B990-F0D8-DD4C-DF9D52A0DFF2}"/>
              </a:ext>
            </a:extLst>
          </p:cNvPr>
          <p:cNvGrpSpPr/>
          <p:nvPr/>
        </p:nvGrpSpPr>
        <p:grpSpPr>
          <a:xfrm>
            <a:off x="913000" y="1260761"/>
            <a:ext cx="1527053" cy="1934328"/>
            <a:chOff x="914939" y="1491593"/>
            <a:chExt cx="1527053" cy="1934328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D6F2005-130E-7C16-90C7-D5D9DEF35F41}"/>
                </a:ext>
              </a:extLst>
            </p:cNvPr>
            <p:cNvGrpSpPr/>
            <p:nvPr/>
          </p:nvGrpSpPr>
          <p:grpSpPr>
            <a:xfrm rot="381087">
              <a:off x="1214490" y="1491593"/>
              <a:ext cx="1227502" cy="1437953"/>
              <a:chOff x="5896869" y="4103533"/>
              <a:chExt cx="1227502" cy="1437953"/>
            </a:xfrm>
          </p:grpSpPr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9A363E44-7702-C77B-821D-397C5B1C786A}"/>
                  </a:ext>
                </a:extLst>
              </p:cNvPr>
              <p:cNvSpPr/>
              <p:nvPr/>
            </p:nvSpPr>
            <p:spPr>
              <a:xfrm rot="657078">
                <a:off x="6373293" y="4666434"/>
                <a:ext cx="45719" cy="875052"/>
              </a:xfrm>
              <a:prstGeom prst="rect">
                <a:avLst/>
              </a:prstGeom>
              <a:solidFill>
                <a:srgbClr val="87222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38" name="Picture 14" descr="Download Transparent Red Umbrella PNG Image with No Background - PNGkey.com">
                <a:extLst>
                  <a:ext uri="{FF2B5EF4-FFF2-40B4-BE49-F238E27FC236}">
                    <a16:creationId xmlns:a16="http://schemas.microsoft.com/office/drawing/2014/main" id="{3D799AA8-248D-B091-6A4F-DB0209CC054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746" b="78966" l="2796" r="96881">
                            <a14:foregroundMark x1="6033" y1="78966" x2="6033" y2="78966"/>
                            <a14:foregroundMark x1="46351" y1="6067" x2="46351" y2="6067"/>
                            <a14:foregroundMark x1="2796" y1="39433" x2="2796" y2="39433"/>
                            <a14:foregroundMark x1="47734" y1="1044" x2="47734" y2="1044"/>
                            <a14:foregroundMark x1="93614" y1="29388" x2="93614" y2="29388"/>
                            <a14:foregroundMark x1="96881" y1="32819" x2="96881" y2="32819"/>
                            <a14:foregroundMark x1="48117" y1="746" x2="48117" y2="746"/>
                          </a14:backgroundRemoval>
                        </a14:imgEffect>
                        <a14:imgEffect>
                          <a14:sharpenSoften amount="25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49898"/>
              <a:stretch/>
            </p:blipFill>
            <p:spPr bwMode="auto">
              <a:xfrm flipH="1">
                <a:off x="5896869" y="4103533"/>
                <a:ext cx="1227502" cy="679693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C0BE4DC-884B-C8E6-94D3-57EAC4EA25B1}"/>
                </a:ext>
              </a:extLst>
            </p:cNvPr>
            <p:cNvGrpSpPr/>
            <p:nvPr/>
          </p:nvGrpSpPr>
          <p:grpSpPr>
            <a:xfrm rot="21216908">
              <a:off x="914939" y="2397798"/>
              <a:ext cx="1051346" cy="1028123"/>
              <a:chOff x="3637415" y="5347751"/>
              <a:chExt cx="1051346" cy="1028123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F6886B07-3A28-7D9A-17F1-692B38A2103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>
                <a:lum bright="70000" contrast="-70000"/>
              </a:blip>
              <a:srcRect l="13356" t="5407" r="14774" b="24546"/>
              <a:stretch/>
            </p:blipFill>
            <p:spPr>
              <a:xfrm rot="20231144">
                <a:off x="3637491" y="5347751"/>
                <a:ext cx="1051270" cy="1024608"/>
              </a:xfrm>
              <a:prstGeom prst="rect">
                <a:avLst/>
              </a:prstGeom>
            </p:spPr>
          </p:pic>
          <p:pic>
            <p:nvPicPr>
              <p:cNvPr id="2" name="Picture 1">
                <a:extLst>
                  <a:ext uri="{FF2B5EF4-FFF2-40B4-BE49-F238E27FC236}">
                    <a16:creationId xmlns:a16="http://schemas.microsoft.com/office/drawing/2014/main" id="{3AFF8334-BBD6-0B77-AE89-67BEEED1BA0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>
                <a:duotone>
                  <a:prstClr val="black"/>
                  <a:srgbClr val="E1141A">
                    <a:tint val="45000"/>
                    <a:satMod val="400000"/>
                  </a:srgbClr>
                </a:duotone>
              </a:blip>
              <a:srcRect l="13356" t="5407" r="14774" b="24546"/>
              <a:stretch/>
            </p:blipFill>
            <p:spPr>
              <a:xfrm rot="20231144">
                <a:off x="3637415" y="5351746"/>
                <a:ext cx="1050778" cy="1024128"/>
              </a:xfrm>
              <a:prstGeom prst="rect">
                <a:avLst/>
              </a:prstGeom>
            </p:spPr>
          </p:pic>
        </p:grp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5A5C5350-CEBF-FD42-4234-9135B8D609B3}"/>
              </a:ext>
            </a:extLst>
          </p:cNvPr>
          <p:cNvSpPr txBox="1"/>
          <p:nvPr/>
        </p:nvSpPr>
        <p:spPr>
          <a:xfrm rot="833523">
            <a:off x="1519430" y="1453584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D20606"/>
                </a:solidFill>
              </a:rPr>
              <a:t>Q&amp;A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1FD08B-8055-F9C2-E9A1-A367963B8EB4}"/>
              </a:ext>
            </a:extLst>
          </p:cNvPr>
          <p:cNvSpPr txBox="1"/>
          <p:nvPr/>
        </p:nvSpPr>
        <p:spPr>
          <a:xfrm>
            <a:off x="10618411" y="5451227"/>
            <a:ext cx="1509131" cy="1354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>
                <a:solidFill>
                  <a:srgbClr val="CDCDCD"/>
                </a:solidFill>
              </a:rPr>
              <a:t>Shailesh Yadav</a:t>
            </a:r>
          </a:p>
          <a:p>
            <a:pPr algn="r"/>
            <a:r>
              <a:rPr lang="en-US" sz="1600" dirty="0">
                <a:solidFill>
                  <a:srgbClr val="CDCDCD"/>
                </a:solidFill>
              </a:rPr>
              <a:t>Ping-Jui Han</a:t>
            </a:r>
          </a:p>
          <a:p>
            <a:pPr algn="r"/>
            <a:r>
              <a:rPr lang="en-US" sz="1600" dirty="0">
                <a:solidFill>
                  <a:srgbClr val="CDCDCD"/>
                </a:solidFill>
              </a:rPr>
              <a:t>Nikhil Uttarwar</a:t>
            </a:r>
          </a:p>
          <a:p>
            <a:pPr algn="r"/>
            <a:r>
              <a:rPr lang="en-US" sz="1600" dirty="0">
                <a:solidFill>
                  <a:srgbClr val="CDCDCD"/>
                </a:solidFill>
              </a:rPr>
              <a:t>Vasudha Mishra</a:t>
            </a:r>
          </a:p>
          <a:p>
            <a:pPr algn="r"/>
            <a:r>
              <a:rPr lang="en-US" sz="1600" dirty="0">
                <a:solidFill>
                  <a:srgbClr val="CDCDCD"/>
                </a:solidFill>
              </a:rPr>
              <a:t>Heedong Park</a:t>
            </a:r>
          </a:p>
        </p:txBody>
      </p:sp>
    </p:spTree>
    <p:extLst>
      <p:ext uri="{BB962C8B-B14F-4D97-AF65-F5344CB8AC3E}">
        <p14:creationId xmlns:p14="http://schemas.microsoft.com/office/powerpoint/2010/main" val="7460876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023A3D2-0003-74FD-5429-85FC841BDA2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DCD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0846EA-8586-F9F9-5D2C-C110531A2B11}"/>
              </a:ext>
            </a:extLst>
          </p:cNvPr>
          <p:cNvSpPr txBox="1"/>
          <p:nvPr/>
        </p:nvSpPr>
        <p:spPr>
          <a:xfrm>
            <a:off x="4898140" y="1361644"/>
            <a:ext cx="239572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AGENDA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8C701A8-3F61-A709-738E-F2B6E739DC20}"/>
              </a:ext>
            </a:extLst>
          </p:cNvPr>
          <p:cNvGrpSpPr/>
          <p:nvPr/>
        </p:nvGrpSpPr>
        <p:grpSpPr>
          <a:xfrm>
            <a:off x="10267422" y="226843"/>
            <a:ext cx="1640553" cy="428159"/>
            <a:chOff x="853440" y="5399497"/>
            <a:chExt cx="1640553" cy="428159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EBF03C97-4EAB-BE41-E1CA-293293CC75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 l="16786" r="17554" b="19986"/>
            <a:stretch/>
          </p:blipFill>
          <p:spPr>
            <a:xfrm rot="555432">
              <a:off x="2311361" y="5399497"/>
              <a:ext cx="182632" cy="222561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B695535-F45D-222E-868A-884946BAD862}"/>
                </a:ext>
              </a:extLst>
            </p:cNvPr>
            <p:cNvSpPr txBox="1"/>
            <p:nvPr/>
          </p:nvSpPr>
          <p:spPr>
            <a:xfrm>
              <a:off x="853440" y="5458324"/>
              <a:ext cx="15531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0" dirty="0">
                  <a:solidFill>
                    <a:srgbClr val="872225"/>
                  </a:solidFill>
                  <a:effectLst/>
                  <a:latin typeface="Inter"/>
                </a:rPr>
                <a:t>Peace of Mind</a:t>
              </a:r>
              <a:endParaRPr lang="en-US" b="1" dirty="0">
                <a:solidFill>
                  <a:srgbClr val="872225"/>
                </a:solidFill>
              </a:endParaRPr>
            </a:p>
          </p:txBody>
        </p:sp>
      </p:grpSp>
      <p:pic>
        <p:nvPicPr>
          <p:cNvPr id="18" name="Picture 2" descr="Satelite Moon Illustration PNG &amp; SVG Design For T-Shirts">
            <a:extLst>
              <a:ext uri="{FF2B5EF4-FFF2-40B4-BE49-F238E27FC236}">
                <a16:creationId xmlns:a16="http://schemas.microsoft.com/office/drawing/2014/main" id="{2EE96569-2695-6BBA-8537-1349D24BB9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Mark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10721" y="-160021"/>
            <a:ext cx="773728" cy="7737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C25E0CB-4065-FAFB-0CD0-23FE36FE77C3}"/>
              </a:ext>
            </a:extLst>
          </p:cNvPr>
          <p:cNvSpPr txBox="1"/>
          <p:nvPr/>
        </p:nvSpPr>
        <p:spPr>
          <a:xfrm>
            <a:off x="11890314" y="64886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872225"/>
                </a:solidFill>
              </a:rPr>
              <a:t>2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204C40B-F400-0787-DC4A-F50329AC7AD7}"/>
              </a:ext>
            </a:extLst>
          </p:cNvPr>
          <p:cNvGrpSpPr/>
          <p:nvPr/>
        </p:nvGrpSpPr>
        <p:grpSpPr>
          <a:xfrm>
            <a:off x="1706336" y="2413263"/>
            <a:ext cx="8779329" cy="2929445"/>
            <a:chOff x="1744436" y="2282633"/>
            <a:chExt cx="8779329" cy="3073140"/>
          </a:xfrm>
          <a:solidFill>
            <a:srgbClr val="C2532B"/>
          </a:solidFill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E3D7EC6-A53B-91E0-3DBB-A3880FB4994C}"/>
                </a:ext>
              </a:extLst>
            </p:cNvPr>
            <p:cNvSpPr/>
            <p:nvPr/>
          </p:nvSpPr>
          <p:spPr>
            <a:xfrm>
              <a:off x="1744436" y="2282633"/>
              <a:ext cx="8779329" cy="30731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26E9B27-0FD0-74B2-91F3-F91068730273}"/>
                </a:ext>
              </a:extLst>
            </p:cNvPr>
            <p:cNvSpPr txBox="1"/>
            <p:nvPr/>
          </p:nvSpPr>
          <p:spPr>
            <a:xfrm>
              <a:off x="2393052" y="2690169"/>
              <a:ext cx="4183888" cy="241066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457200" indent="-457200">
                <a:lnSpc>
                  <a:spcPct val="130000"/>
                </a:lnSpc>
                <a:buFont typeface="Wingdings" pitchFamily="2" charset="2"/>
                <a:buChar char="§"/>
              </a:pPr>
              <a:r>
                <a:rPr lang="en-US" sz="2000" b="1" dirty="0">
                  <a:solidFill>
                    <a:srgbClr val="CDCDCD"/>
                  </a:solidFill>
                </a:rPr>
                <a:t>Project Objective</a:t>
              </a:r>
            </a:p>
            <a:p>
              <a:pPr marL="457200" indent="-457200">
                <a:lnSpc>
                  <a:spcPct val="130000"/>
                </a:lnSpc>
                <a:buFont typeface="Wingdings" pitchFamily="2" charset="2"/>
                <a:buChar char="§"/>
              </a:pPr>
              <a:r>
                <a:rPr lang="en-US" sz="2000" b="1" dirty="0">
                  <a:solidFill>
                    <a:srgbClr val="CDCDCD"/>
                  </a:solidFill>
                </a:rPr>
                <a:t>Data Cleaning</a:t>
              </a:r>
            </a:p>
            <a:p>
              <a:pPr marL="457200" indent="-457200">
                <a:lnSpc>
                  <a:spcPct val="130000"/>
                </a:lnSpc>
                <a:buFont typeface="Wingdings" pitchFamily="2" charset="2"/>
                <a:buChar char="§"/>
              </a:pPr>
              <a:r>
                <a:rPr lang="en-US" sz="2000" b="1" dirty="0">
                  <a:solidFill>
                    <a:srgbClr val="CDCDCD"/>
                  </a:solidFill>
                </a:rPr>
                <a:t>Exploratory Data Analysis</a:t>
              </a:r>
            </a:p>
            <a:p>
              <a:pPr marL="457200" indent="-457200">
                <a:lnSpc>
                  <a:spcPct val="130000"/>
                </a:lnSpc>
                <a:buFont typeface="Wingdings" pitchFamily="2" charset="2"/>
                <a:buChar char="§"/>
              </a:pPr>
              <a:r>
                <a:rPr lang="en-US" sz="2000" b="1" dirty="0">
                  <a:solidFill>
                    <a:srgbClr val="CDCDCD"/>
                  </a:solidFill>
                </a:rPr>
                <a:t>Model Selection</a:t>
              </a:r>
            </a:p>
            <a:p>
              <a:pPr marL="457200" indent="-457200">
                <a:lnSpc>
                  <a:spcPct val="130000"/>
                </a:lnSpc>
                <a:buFont typeface="Wingdings" pitchFamily="2" charset="2"/>
                <a:buChar char="§"/>
              </a:pPr>
              <a:r>
                <a:rPr lang="en-US" sz="2000" b="1" dirty="0">
                  <a:solidFill>
                    <a:srgbClr val="CDCDCD"/>
                  </a:solidFill>
                </a:rPr>
                <a:t>Model Development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A015440A-CAC3-44BE-5D89-4D26614635AC}"/>
                </a:ext>
              </a:extLst>
            </p:cNvPr>
            <p:cNvSpPr txBox="1"/>
            <p:nvPr/>
          </p:nvSpPr>
          <p:spPr>
            <a:xfrm>
              <a:off x="6922095" y="2688739"/>
              <a:ext cx="2625014" cy="2161639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marL="457200" indent="-457200">
                <a:lnSpc>
                  <a:spcPct val="130000"/>
                </a:lnSpc>
                <a:buFont typeface="Wingdings" pitchFamily="2" charset="2"/>
                <a:buChar char="§"/>
              </a:pPr>
              <a:r>
                <a:rPr lang="en-US" sz="2000" b="1" dirty="0">
                  <a:solidFill>
                    <a:srgbClr val="CDCDCD"/>
                  </a:solidFill>
                </a:rPr>
                <a:t>Model Evaluation</a:t>
              </a:r>
            </a:p>
            <a:p>
              <a:pPr marL="457200" indent="-457200">
                <a:lnSpc>
                  <a:spcPct val="130000"/>
                </a:lnSpc>
                <a:buFont typeface="Wingdings" pitchFamily="2" charset="2"/>
                <a:buChar char="§"/>
              </a:pPr>
              <a:r>
                <a:rPr lang="en-US" sz="2000" b="1" dirty="0">
                  <a:solidFill>
                    <a:srgbClr val="CDCDCD"/>
                  </a:solidFill>
                </a:rPr>
                <a:t>Findings</a:t>
              </a:r>
            </a:p>
            <a:p>
              <a:pPr marL="457200" indent="-457200">
                <a:lnSpc>
                  <a:spcPct val="130000"/>
                </a:lnSpc>
                <a:buFont typeface="Wingdings" pitchFamily="2" charset="2"/>
                <a:buChar char="§"/>
              </a:pPr>
              <a:r>
                <a:rPr lang="en-US" sz="2000" b="1" dirty="0">
                  <a:solidFill>
                    <a:srgbClr val="CDCDCD"/>
                  </a:solidFill>
                </a:rPr>
                <a:t>Recommendations</a:t>
              </a:r>
            </a:p>
            <a:p>
              <a:pPr marL="457200" indent="-457200">
                <a:lnSpc>
                  <a:spcPct val="130000"/>
                </a:lnSpc>
                <a:buFont typeface="Wingdings" pitchFamily="2" charset="2"/>
                <a:buChar char="§"/>
              </a:pPr>
              <a:r>
                <a:rPr lang="en-US" sz="2000" b="1" dirty="0">
                  <a:solidFill>
                    <a:srgbClr val="CDCDCD"/>
                  </a:solidFill>
                </a:rPr>
                <a:t>Feature Additions</a:t>
              </a:r>
            </a:p>
            <a:p>
              <a:pPr marL="457200" indent="-457200">
                <a:lnSpc>
                  <a:spcPct val="130000"/>
                </a:lnSpc>
                <a:buFont typeface="Wingdings" pitchFamily="2" charset="2"/>
                <a:buChar char="§"/>
              </a:pPr>
              <a:r>
                <a:rPr lang="en-US" sz="2000" b="1" dirty="0">
                  <a:solidFill>
                    <a:srgbClr val="CDCDCD"/>
                  </a:solidFill>
                </a:rPr>
                <a:t>Task Specialization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814149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023A3D2-0003-74FD-5429-85FC841BDA2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DCD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0846EA-8586-F9F9-5D2C-C110531A2B11}"/>
              </a:ext>
            </a:extLst>
          </p:cNvPr>
          <p:cNvSpPr txBox="1"/>
          <p:nvPr/>
        </p:nvSpPr>
        <p:spPr>
          <a:xfrm>
            <a:off x="1188499" y="1639057"/>
            <a:ext cx="52452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PROJECT OBJECTIVE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3D7EC6-A53B-91E0-3DBB-A3880FB4994C}"/>
              </a:ext>
            </a:extLst>
          </p:cNvPr>
          <p:cNvSpPr/>
          <p:nvPr/>
        </p:nvSpPr>
        <p:spPr>
          <a:xfrm>
            <a:off x="1268454" y="2791968"/>
            <a:ext cx="9655092" cy="2543825"/>
          </a:xfrm>
          <a:prstGeom prst="rect">
            <a:avLst/>
          </a:prstGeom>
          <a:solidFill>
            <a:srgbClr val="8722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8C701A8-3F61-A709-738E-F2B6E739DC20}"/>
              </a:ext>
            </a:extLst>
          </p:cNvPr>
          <p:cNvGrpSpPr/>
          <p:nvPr/>
        </p:nvGrpSpPr>
        <p:grpSpPr>
          <a:xfrm>
            <a:off x="10267422" y="226843"/>
            <a:ext cx="1640553" cy="428159"/>
            <a:chOff x="853440" y="5399497"/>
            <a:chExt cx="1640553" cy="428159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EBF03C97-4EAB-BE41-E1CA-293293CC75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 l="16786" r="17554" b="19986"/>
            <a:stretch/>
          </p:blipFill>
          <p:spPr>
            <a:xfrm rot="555432">
              <a:off x="2311361" y="5399497"/>
              <a:ext cx="182632" cy="222561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B695535-F45D-222E-868A-884946BAD862}"/>
                </a:ext>
              </a:extLst>
            </p:cNvPr>
            <p:cNvSpPr txBox="1"/>
            <p:nvPr/>
          </p:nvSpPr>
          <p:spPr>
            <a:xfrm>
              <a:off x="853440" y="5458324"/>
              <a:ext cx="15531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0" dirty="0">
                  <a:solidFill>
                    <a:srgbClr val="872225"/>
                  </a:solidFill>
                  <a:effectLst/>
                  <a:latin typeface="Inter"/>
                </a:rPr>
                <a:t>Peace of Mind</a:t>
              </a:r>
              <a:endParaRPr lang="en-US" b="1" dirty="0">
                <a:solidFill>
                  <a:srgbClr val="872225"/>
                </a:solidFill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A26E9B27-0FD0-74B2-91F3-F91068730273}"/>
              </a:ext>
            </a:extLst>
          </p:cNvPr>
          <p:cNvSpPr txBox="1"/>
          <p:nvPr/>
        </p:nvSpPr>
        <p:spPr>
          <a:xfrm>
            <a:off x="1648088" y="2949492"/>
            <a:ext cx="8895823" cy="2075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solidFill>
                  <a:srgbClr val="CDCDCD"/>
                </a:solidFill>
              </a:rPr>
              <a:t>Create a conversion model, with the goal of:</a:t>
            </a:r>
          </a:p>
          <a:p>
            <a:pPr>
              <a:lnSpc>
                <a:spcPct val="150000"/>
              </a:lnSpc>
            </a:pPr>
            <a:endParaRPr lang="en-US" sz="800" dirty="0">
              <a:solidFill>
                <a:srgbClr val="CDCDCD"/>
              </a:solidFill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2000" dirty="0">
                <a:solidFill>
                  <a:srgbClr val="CDCDCD"/>
                </a:solidFill>
              </a:rPr>
              <a:t>identifying quoted polices that Peace of Mind will convert 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2000" dirty="0">
                <a:solidFill>
                  <a:srgbClr val="CDCDCD"/>
                </a:solidFill>
              </a:rPr>
              <a:t>understanding key characteristics of policies Peace of Mind tends to write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2000" dirty="0">
                <a:solidFill>
                  <a:srgbClr val="CDCDCD"/>
                </a:solidFill>
              </a:rPr>
              <a:t>providing a recommendation on how the information could be leveraged</a:t>
            </a:r>
          </a:p>
        </p:txBody>
      </p:sp>
      <p:pic>
        <p:nvPicPr>
          <p:cNvPr id="18" name="Picture 2" descr="Satelite Moon Illustration PNG &amp; SVG Design For T-Shirts">
            <a:extLst>
              <a:ext uri="{FF2B5EF4-FFF2-40B4-BE49-F238E27FC236}">
                <a16:creationId xmlns:a16="http://schemas.microsoft.com/office/drawing/2014/main" id="{2EE96569-2695-6BBA-8537-1349D24BB9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Mark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10721" y="-160021"/>
            <a:ext cx="773728" cy="7737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7CD8D9E-1DB8-992C-F649-8EEC5B867AFD}"/>
              </a:ext>
            </a:extLst>
          </p:cNvPr>
          <p:cNvSpPr txBox="1"/>
          <p:nvPr/>
        </p:nvSpPr>
        <p:spPr>
          <a:xfrm>
            <a:off x="11890314" y="64886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872225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2387236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E325C77C-09F7-F4DA-8CE8-58B39F3BBEC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DCD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E4EDB2-20AF-CFA0-67B2-AFA736BB8030}"/>
              </a:ext>
            </a:extLst>
          </p:cNvPr>
          <p:cNvSpPr txBox="1"/>
          <p:nvPr/>
        </p:nvSpPr>
        <p:spPr>
          <a:xfrm>
            <a:off x="2890783" y="5502893"/>
            <a:ext cx="7063216" cy="10673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20000"/>
              </a:lnSpc>
              <a:buFont typeface="Wingdings" pitchFamily="2" charset="2"/>
              <a:buChar char="§"/>
            </a:pPr>
            <a:r>
              <a:rPr lang="en-US" dirty="0"/>
              <a:t>Merged 3 datasets based on relationships, grouping by policy number</a:t>
            </a:r>
          </a:p>
          <a:p>
            <a:pPr marL="342900" indent="-342900">
              <a:lnSpc>
                <a:spcPct val="120000"/>
              </a:lnSpc>
              <a:buFont typeface="Wingdings" pitchFamily="2" charset="2"/>
              <a:buChar char="§"/>
            </a:pPr>
            <a:r>
              <a:rPr lang="en-US" dirty="0"/>
              <a:t>Transformed categorical variables through one hot encoding</a:t>
            </a:r>
          </a:p>
          <a:p>
            <a:pPr marL="342900" indent="-342900">
              <a:lnSpc>
                <a:spcPct val="120000"/>
              </a:lnSpc>
              <a:buFont typeface="Wingdings" pitchFamily="2" charset="2"/>
              <a:buChar char="§"/>
            </a:pPr>
            <a:r>
              <a:rPr lang="en-US" dirty="0"/>
              <a:t>29460 rows, 213 columns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2D1595-AA4C-5139-ECD1-C320D669EE9F}"/>
              </a:ext>
            </a:extLst>
          </p:cNvPr>
          <p:cNvSpPr txBox="1"/>
          <p:nvPr/>
        </p:nvSpPr>
        <p:spPr>
          <a:xfrm>
            <a:off x="1490760" y="2599430"/>
            <a:ext cx="12077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872225"/>
                </a:solidFill>
              </a:rPr>
              <a:t>drivers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80DDDA-B54B-223E-707C-7E36F03D68C8}"/>
              </a:ext>
            </a:extLst>
          </p:cNvPr>
          <p:cNvSpPr txBox="1"/>
          <p:nvPr/>
        </p:nvSpPr>
        <p:spPr>
          <a:xfrm>
            <a:off x="5441815" y="2570678"/>
            <a:ext cx="13083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872225"/>
                </a:solidFill>
              </a:rPr>
              <a:t>policies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4A42E2-B97B-0131-2FD0-E9F0CBC3DA8F}"/>
              </a:ext>
            </a:extLst>
          </p:cNvPr>
          <p:cNvSpPr txBox="1"/>
          <p:nvPr/>
        </p:nvSpPr>
        <p:spPr>
          <a:xfrm>
            <a:off x="9062329" y="2532783"/>
            <a:ext cx="13755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872225"/>
                </a:solidFill>
              </a:rPr>
              <a:t>vehicles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5588D57-A597-A164-4E50-17D5329E27F6}"/>
              </a:ext>
            </a:extLst>
          </p:cNvPr>
          <p:cNvSpPr txBox="1"/>
          <p:nvPr/>
        </p:nvSpPr>
        <p:spPr>
          <a:xfrm>
            <a:off x="413448" y="3169561"/>
            <a:ext cx="33623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Removed 63 data points in the driver dataset: age over 100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CC3B87A-85DF-3EB4-1D37-0FC5BD76F9A1}"/>
              </a:ext>
            </a:extLst>
          </p:cNvPr>
          <p:cNvSpPr txBox="1"/>
          <p:nvPr/>
        </p:nvSpPr>
        <p:spPr>
          <a:xfrm>
            <a:off x="8289259" y="3169561"/>
            <a:ext cx="30932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Removed ‘Model’ from Make-Model in vehicle dataset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4892EC6-4A63-943A-08DB-5F0A431947C3}"/>
              </a:ext>
            </a:extLst>
          </p:cNvPr>
          <p:cNvSpPr txBox="1"/>
          <p:nvPr/>
        </p:nvSpPr>
        <p:spPr>
          <a:xfrm>
            <a:off x="4622307" y="3169561"/>
            <a:ext cx="28822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Checked for consistency in policies dataset: zip codes, state ID, county name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F599A82-C87B-EA4B-2706-94C8ECC1D208}"/>
              </a:ext>
            </a:extLst>
          </p:cNvPr>
          <p:cNvSpPr txBox="1"/>
          <p:nvPr/>
        </p:nvSpPr>
        <p:spPr>
          <a:xfrm>
            <a:off x="4838156" y="4957450"/>
            <a:ext cx="25156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872225"/>
                </a:solidFill>
              </a:rPr>
              <a:t>merged dataset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6578B5F-D619-C2ED-3616-451735E71965}"/>
              </a:ext>
            </a:extLst>
          </p:cNvPr>
          <p:cNvSpPr txBox="1"/>
          <p:nvPr/>
        </p:nvSpPr>
        <p:spPr>
          <a:xfrm>
            <a:off x="563007" y="1093329"/>
            <a:ext cx="427091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DATA CLEANING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42D0ED7-FDF6-FEA5-AAA4-1093E7D55C1C}"/>
              </a:ext>
            </a:extLst>
          </p:cNvPr>
          <p:cNvGrpSpPr/>
          <p:nvPr/>
        </p:nvGrpSpPr>
        <p:grpSpPr>
          <a:xfrm>
            <a:off x="10267422" y="226843"/>
            <a:ext cx="1640553" cy="428159"/>
            <a:chOff x="853440" y="5399497"/>
            <a:chExt cx="1640553" cy="428159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B7AAB52D-9371-110D-3E95-7E773FE5BA0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 l="16786" r="17554" b="19986"/>
            <a:stretch/>
          </p:blipFill>
          <p:spPr>
            <a:xfrm rot="555432">
              <a:off x="2311361" y="5399497"/>
              <a:ext cx="182632" cy="222561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6B4A386-4F1D-5956-52C1-F5CE403611B3}"/>
                </a:ext>
              </a:extLst>
            </p:cNvPr>
            <p:cNvSpPr txBox="1"/>
            <p:nvPr/>
          </p:nvSpPr>
          <p:spPr>
            <a:xfrm>
              <a:off x="853440" y="5458324"/>
              <a:ext cx="15531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0" dirty="0">
                  <a:solidFill>
                    <a:srgbClr val="872225"/>
                  </a:solidFill>
                  <a:effectLst/>
                  <a:latin typeface="Inter"/>
                </a:rPr>
                <a:t>Peace of Mind</a:t>
              </a:r>
              <a:endParaRPr lang="en-US" b="1" dirty="0">
                <a:solidFill>
                  <a:srgbClr val="872225"/>
                </a:solidFill>
              </a:endParaRPr>
            </a:p>
          </p:txBody>
        </p:sp>
      </p:grpSp>
      <p:pic>
        <p:nvPicPr>
          <p:cNvPr id="22" name="Picture 2" descr="Satelite Moon Illustration PNG &amp; SVG Design For T-Shirts">
            <a:extLst>
              <a:ext uri="{FF2B5EF4-FFF2-40B4-BE49-F238E27FC236}">
                <a16:creationId xmlns:a16="http://schemas.microsoft.com/office/drawing/2014/main" id="{AC425CA4-366E-4F7B-1D2A-7F5A8FA70F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Mark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10721" y="-160021"/>
            <a:ext cx="773728" cy="7737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B8F73F5-B593-63FE-7A39-190C635DE725}"/>
              </a:ext>
            </a:extLst>
          </p:cNvPr>
          <p:cNvSpPr txBox="1"/>
          <p:nvPr/>
        </p:nvSpPr>
        <p:spPr>
          <a:xfrm>
            <a:off x="11890314" y="64886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872225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985546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E325C77C-09F7-F4DA-8CE8-58B39F3BBEC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DCD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6578B5F-D619-C2ED-3616-451735E71965}"/>
              </a:ext>
            </a:extLst>
          </p:cNvPr>
          <p:cNvSpPr txBox="1"/>
          <p:nvPr/>
        </p:nvSpPr>
        <p:spPr>
          <a:xfrm>
            <a:off x="2156052" y="842957"/>
            <a:ext cx="787298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EXPLORATORY DATA ANALYSIS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42D0ED7-FDF6-FEA5-AAA4-1093E7D55C1C}"/>
              </a:ext>
            </a:extLst>
          </p:cNvPr>
          <p:cNvGrpSpPr/>
          <p:nvPr/>
        </p:nvGrpSpPr>
        <p:grpSpPr>
          <a:xfrm>
            <a:off x="10267422" y="226843"/>
            <a:ext cx="1640553" cy="428159"/>
            <a:chOff x="853440" y="5399497"/>
            <a:chExt cx="1640553" cy="428159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B7AAB52D-9371-110D-3E95-7E773FE5BA0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 l="16786" r="17554" b="19986"/>
            <a:stretch/>
          </p:blipFill>
          <p:spPr>
            <a:xfrm rot="555432">
              <a:off x="2311361" y="5399497"/>
              <a:ext cx="182632" cy="222561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6B4A386-4F1D-5956-52C1-F5CE403611B3}"/>
                </a:ext>
              </a:extLst>
            </p:cNvPr>
            <p:cNvSpPr txBox="1"/>
            <p:nvPr/>
          </p:nvSpPr>
          <p:spPr>
            <a:xfrm>
              <a:off x="853440" y="5458324"/>
              <a:ext cx="15531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0" dirty="0">
                  <a:solidFill>
                    <a:srgbClr val="872225"/>
                  </a:solidFill>
                  <a:effectLst/>
                  <a:latin typeface="Inter"/>
                </a:rPr>
                <a:t>Peace of Mind</a:t>
              </a:r>
              <a:endParaRPr lang="en-US" b="1" dirty="0">
                <a:solidFill>
                  <a:srgbClr val="872225"/>
                </a:solidFill>
              </a:endParaRPr>
            </a:p>
          </p:txBody>
        </p:sp>
      </p:grpSp>
      <p:pic>
        <p:nvPicPr>
          <p:cNvPr id="22" name="Picture 2" descr="Satelite Moon Illustration PNG &amp; SVG Design For T-Shirts">
            <a:extLst>
              <a:ext uri="{FF2B5EF4-FFF2-40B4-BE49-F238E27FC236}">
                <a16:creationId xmlns:a16="http://schemas.microsoft.com/office/drawing/2014/main" id="{AC425CA4-366E-4F7B-1D2A-7F5A8FA70F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Mark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10721" y="-160021"/>
            <a:ext cx="773728" cy="7737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B8F73F5-B593-63FE-7A39-190C635DE725}"/>
              </a:ext>
            </a:extLst>
          </p:cNvPr>
          <p:cNvSpPr txBox="1"/>
          <p:nvPr/>
        </p:nvSpPr>
        <p:spPr>
          <a:xfrm>
            <a:off x="11890314" y="64886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872225"/>
                </a:solidFill>
              </a:rPr>
              <a:t>5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E24E452-FF94-64F0-8D6C-2AE4A65E70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5445" y="2080440"/>
            <a:ext cx="8334205" cy="446227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ight Arrow 4">
            <a:extLst>
              <a:ext uri="{FF2B5EF4-FFF2-40B4-BE49-F238E27FC236}">
                <a16:creationId xmlns:a16="http://schemas.microsoft.com/office/drawing/2014/main" id="{E59599E6-8F27-8BB5-1D54-2C42E57AE028}"/>
              </a:ext>
            </a:extLst>
          </p:cNvPr>
          <p:cNvSpPr/>
          <p:nvPr/>
        </p:nvSpPr>
        <p:spPr>
          <a:xfrm rot="494348">
            <a:off x="4695146" y="3948330"/>
            <a:ext cx="1811459" cy="388881"/>
          </a:xfrm>
          <a:prstGeom prst="rightArrow">
            <a:avLst>
              <a:gd name="adj1" fmla="val 50000"/>
              <a:gd name="adj2" fmla="val 90216"/>
            </a:avLst>
          </a:prstGeom>
          <a:solidFill>
            <a:srgbClr val="8621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7847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E325C77C-09F7-F4DA-8CE8-58B39F3BBEC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DCD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42D0ED7-FDF6-FEA5-AAA4-1093E7D55C1C}"/>
              </a:ext>
            </a:extLst>
          </p:cNvPr>
          <p:cNvGrpSpPr/>
          <p:nvPr/>
        </p:nvGrpSpPr>
        <p:grpSpPr>
          <a:xfrm>
            <a:off x="10267422" y="226843"/>
            <a:ext cx="1640553" cy="428159"/>
            <a:chOff x="853440" y="5399497"/>
            <a:chExt cx="1640553" cy="428159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B7AAB52D-9371-110D-3E95-7E773FE5BA0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 l="16786" r="17554" b="19986"/>
            <a:stretch/>
          </p:blipFill>
          <p:spPr>
            <a:xfrm rot="555432">
              <a:off x="2311361" y="5399497"/>
              <a:ext cx="182632" cy="222561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6B4A386-4F1D-5956-52C1-F5CE403611B3}"/>
                </a:ext>
              </a:extLst>
            </p:cNvPr>
            <p:cNvSpPr txBox="1"/>
            <p:nvPr/>
          </p:nvSpPr>
          <p:spPr>
            <a:xfrm>
              <a:off x="853440" y="5458324"/>
              <a:ext cx="15531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0" dirty="0">
                  <a:solidFill>
                    <a:srgbClr val="872225"/>
                  </a:solidFill>
                  <a:effectLst/>
                  <a:latin typeface="Inter"/>
                </a:rPr>
                <a:t>Peace of Mind</a:t>
              </a:r>
              <a:endParaRPr lang="en-US" b="1" dirty="0">
                <a:solidFill>
                  <a:srgbClr val="872225"/>
                </a:solidFill>
              </a:endParaRPr>
            </a:p>
          </p:txBody>
        </p:sp>
      </p:grpSp>
      <p:pic>
        <p:nvPicPr>
          <p:cNvPr id="22" name="Picture 2" descr="Satelite Moon Illustration PNG &amp; SVG Design For T-Shirts">
            <a:extLst>
              <a:ext uri="{FF2B5EF4-FFF2-40B4-BE49-F238E27FC236}">
                <a16:creationId xmlns:a16="http://schemas.microsoft.com/office/drawing/2014/main" id="{AC425CA4-366E-4F7B-1D2A-7F5A8FA70F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Mark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10721" y="-160021"/>
            <a:ext cx="773728" cy="7737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B8F73F5-B593-63FE-7A39-190C635DE725}"/>
              </a:ext>
            </a:extLst>
          </p:cNvPr>
          <p:cNvSpPr txBox="1"/>
          <p:nvPr/>
        </p:nvSpPr>
        <p:spPr>
          <a:xfrm>
            <a:off x="11890314" y="64886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872225"/>
                </a:solidFill>
              </a:rPr>
              <a:t>6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B406129-C8A7-D0C6-36BB-1DBF207E91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6" b="1017"/>
          <a:stretch/>
        </p:blipFill>
        <p:spPr bwMode="auto">
          <a:xfrm>
            <a:off x="1926539" y="2105273"/>
            <a:ext cx="8338922" cy="442492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ED8B312-9832-51BB-C042-9C70409673C8}"/>
              </a:ext>
            </a:extLst>
          </p:cNvPr>
          <p:cNvSpPr txBox="1"/>
          <p:nvPr/>
        </p:nvSpPr>
        <p:spPr>
          <a:xfrm>
            <a:off x="2156052" y="842957"/>
            <a:ext cx="787298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EXPLORATORY DATA ANALYSIS</a:t>
            </a:r>
          </a:p>
        </p:txBody>
      </p:sp>
      <p:sp>
        <p:nvSpPr>
          <p:cNvPr id="3" name="Right Arrow 2">
            <a:extLst>
              <a:ext uri="{FF2B5EF4-FFF2-40B4-BE49-F238E27FC236}">
                <a16:creationId xmlns:a16="http://schemas.microsoft.com/office/drawing/2014/main" id="{9A1AF5D9-3DCE-DD42-3E25-B0F79CD78907}"/>
              </a:ext>
            </a:extLst>
          </p:cNvPr>
          <p:cNvSpPr/>
          <p:nvPr/>
        </p:nvSpPr>
        <p:spPr>
          <a:xfrm rot="1458550">
            <a:off x="3927703" y="3479839"/>
            <a:ext cx="1811459" cy="388881"/>
          </a:xfrm>
          <a:prstGeom prst="rightArrow">
            <a:avLst>
              <a:gd name="adj1" fmla="val 50000"/>
              <a:gd name="adj2" fmla="val 90216"/>
            </a:avLst>
          </a:prstGeom>
          <a:solidFill>
            <a:srgbClr val="8621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441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E325C77C-09F7-F4DA-8CE8-58B39F3BBEC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DCD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42D0ED7-FDF6-FEA5-AAA4-1093E7D55C1C}"/>
              </a:ext>
            </a:extLst>
          </p:cNvPr>
          <p:cNvGrpSpPr/>
          <p:nvPr/>
        </p:nvGrpSpPr>
        <p:grpSpPr>
          <a:xfrm>
            <a:off x="10267422" y="226843"/>
            <a:ext cx="1640553" cy="428159"/>
            <a:chOff x="853440" y="5399497"/>
            <a:chExt cx="1640553" cy="428159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B7AAB52D-9371-110D-3E95-7E773FE5BA0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 l="16786" r="17554" b="19986"/>
            <a:stretch/>
          </p:blipFill>
          <p:spPr>
            <a:xfrm rot="555432">
              <a:off x="2311361" y="5399497"/>
              <a:ext cx="182632" cy="222561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6B4A386-4F1D-5956-52C1-F5CE403611B3}"/>
                </a:ext>
              </a:extLst>
            </p:cNvPr>
            <p:cNvSpPr txBox="1"/>
            <p:nvPr/>
          </p:nvSpPr>
          <p:spPr>
            <a:xfrm>
              <a:off x="853440" y="5458324"/>
              <a:ext cx="15531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0" dirty="0">
                  <a:solidFill>
                    <a:srgbClr val="872225"/>
                  </a:solidFill>
                  <a:effectLst/>
                  <a:latin typeface="Inter"/>
                </a:rPr>
                <a:t>Peace of Mind</a:t>
              </a:r>
              <a:endParaRPr lang="en-US" b="1" dirty="0">
                <a:solidFill>
                  <a:srgbClr val="872225"/>
                </a:solidFill>
              </a:endParaRPr>
            </a:p>
          </p:txBody>
        </p:sp>
      </p:grpSp>
      <p:pic>
        <p:nvPicPr>
          <p:cNvPr id="22" name="Picture 2" descr="Satelite Moon Illustration PNG &amp; SVG Design For T-Shirts">
            <a:extLst>
              <a:ext uri="{FF2B5EF4-FFF2-40B4-BE49-F238E27FC236}">
                <a16:creationId xmlns:a16="http://schemas.microsoft.com/office/drawing/2014/main" id="{AC425CA4-366E-4F7B-1D2A-7F5A8FA70F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Mark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10721" y="-160021"/>
            <a:ext cx="773728" cy="7737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B8F73F5-B593-63FE-7A39-190C635DE725}"/>
              </a:ext>
            </a:extLst>
          </p:cNvPr>
          <p:cNvSpPr txBox="1"/>
          <p:nvPr/>
        </p:nvSpPr>
        <p:spPr>
          <a:xfrm>
            <a:off x="11890314" y="64886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872225"/>
                </a:solidFill>
              </a:rPr>
              <a:t>7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C0822A9A-B287-F60C-DEB2-862443DCD2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8" b="1"/>
          <a:stretch/>
        </p:blipFill>
        <p:spPr bwMode="auto">
          <a:xfrm>
            <a:off x="1898172" y="2096929"/>
            <a:ext cx="8401734" cy="446227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A3DB656-07C6-D66C-0504-E1455B3316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66726" y="4217831"/>
            <a:ext cx="1227101" cy="77377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11E5A7B-7B3C-7974-284C-C8E52AFD385A}"/>
              </a:ext>
            </a:extLst>
          </p:cNvPr>
          <p:cNvSpPr txBox="1"/>
          <p:nvPr/>
        </p:nvSpPr>
        <p:spPr>
          <a:xfrm>
            <a:off x="2156052" y="842957"/>
            <a:ext cx="787298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EXPLORATORY DATA ANALYSIS</a:t>
            </a:r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52270EF3-B3F0-D6CC-9822-535D967995E2}"/>
              </a:ext>
            </a:extLst>
          </p:cNvPr>
          <p:cNvSpPr/>
          <p:nvPr/>
        </p:nvSpPr>
        <p:spPr>
          <a:xfrm rot="20040317">
            <a:off x="4609377" y="4137693"/>
            <a:ext cx="1811459" cy="388881"/>
          </a:xfrm>
          <a:prstGeom prst="rightArrow">
            <a:avLst>
              <a:gd name="adj1" fmla="val 50000"/>
              <a:gd name="adj2" fmla="val 90216"/>
            </a:avLst>
          </a:prstGeom>
          <a:solidFill>
            <a:srgbClr val="8621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0151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E325C77C-09F7-F4DA-8CE8-58B39F3BBEC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DCD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42D0ED7-FDF6-FEA5-AAA4-1093E7D55C1C}"/>
              </a:ext>
            </a:extLst>
          </p:cNvPr>
          <p:cNvGrpSpPr/>
          <p:nvPr/>
        </p:nvGrpSpPr>
        <p:grpSpPr>
          <a:xfrm>
            <a:off x="10267422" y="226843"/>
            <a:ext cx="1640553" cy="428159"/>
            <a:chOff x="853440" y="5399497"/>
            <a:chExt cx="1640553" cy="428159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B7AAB52D-9371-110D-3E95-7E773FE5BA0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 l="16786" r="17554" b="19986"/>
            <a:stretch/>
          </p:blipFill>
          <p:spPr>
            <a:xfrm rot="555432">
              <a:off x="2311361" y="5399497"/>
              <a:ext cx="182632" cy="222561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6B4A386-4F1D-5956-52C1-F5CE403611B3}"/>
                </a:ext>
              </a:extLst>
            </p:cNvPr>
            <p:cNvSpPr txBox="1"/>
            <p:nvPr/>
          </p:nvSpPr>
          <p:spPr>
            <a:xfrm>
              <a:off x="853440" y="5458324"/>
              <a:ext cx="15531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0" dirty="0">
                  <a:solidFill>
                    <a:srgbClr val="872225"/>
                  </a:solidFill>
                  <a:effectLst/>
                  <a:latin typeface="Inter"/>
                </a:rPr>
                <a:t>Peace of Mind</a:t>
              </a:r>
              <a:endParaRPr lang="en-US" b="1" dirty="0">
                <a:solidFill>
                  <a:srgbClr val="872225"/>
                </a:solidFill>
              </a:endParaRPr>
            </a:p>
          </p:txBody>
        </p:sp>
      </p:grpSp>
      <p:pic>
        <p:nvPicPr>
          <p:cNvPr id="22" name="Picture 2" descr="Satelite Moon Illustration PNG &amp; SVG Design For T-Shirts">
            <a:extLst>
              <a:ext uri="{FF2B5EF4-FFF2-40B4-BE49-F238E27FC236}">
                <a16:creationId xmlns:a16="http://schemas.microsoft.com/office/drawing/2014/main" id="{AC425CA4-366E-4F7B-1D2A-7F5A8FA70F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Mark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10721" y="-160021"/>
            <a:ext cx="773728" cy="7737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B8F73F5-B593-63FE-7A39-190C635DE725}"/>
              </a:ext>
            </a:extLst>
          </p:cNvPr>
          <p:cNvSpPr txBox="1"/>
          <p:nvPr/>
        </p:nvSpPr>
        <p:spPr>
          <a:xfrm>
            <a:off x="11890314" y="64886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872225"/>
                </a:solidFill>
              </a:rPr>
              <a:t>8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C38B4102-B590-4882-8F06-532B8044A1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9591" y="1916334"/>
            <a:ext cx="8712819" cy="468314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AD33539-57C3-B9CB-7622-2FAB7320C543}"/>
              </a:ext>
            </a:extLst>
          </p:cNvPr>
          <p:cNvSpPr txBox="1"/>
          <p:nvPr/>
        </p:nvSpPr>
        <p:spPr>
          <a:xfrm>
            <a:off x="2156052" y="842957"/>
            <a:ext cx="787298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EXPLORATORY DATA ANALYSIS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9D468C-7986-0D3B-CBC4-1364BC0CC11F}"/>
              </a:ext>
            </a:extLst>
          </p:cNvPr>
          <p:cNvSpPr txBox="1"/>
          <p:nvPr/>
        </p:nvSpPr>
        <p:spPr>
          <a:xfrm>
            <a:off x="2388197" y="6599475"/>
            <a:ext cx="6383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400" b="1" i="0" u="none" strike="noStrike" dirty="0">
                <a:solidFill>
                  <a:srgbClr val="A61C00"/>
                </a:solidFill>
                <a:effectLst/>
                <a:latin typeface="Calibri" panose="020F0502020204030204" pitchFamily="34" charset="0"/>
              </a:rPr>
              <a:t>13.1%</a:t>
            </a:r>
            <a:endParaRPr lang="en-US" sz="1400" b="0" dirty="0">
              <a:effectLst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5437B3-4A9E-5D4B-9BCF-0C0A30AE0073}"/>
              </a:ext>
            </a:extLst>
          </p:cNvPr>
          <p:cNvSpPr txBox="1"/>
          <p:nvPr/>
        </p:nvSpPr>
        <p:spPr>
          <a:xfrm>
            <a:off x="3227293" y="6599475"/>
            <a:ext cx="6383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400" b="1" i="0" u="none" strike="noStrike" dirty="0">
                <a:solidFill>
                  <a:srgbClr val="A61C00"/>
                </a:solidFill>
                <a:effectLst/>
                <a:latin typeface="Calibri" panose="020F0502020204030204" pitchFamily="34" charset="0"/>
              </a:rPr>
              <a:t>10.6%</a:t>
            </a:r>
            <a:endParaRPr lang="en-US" sz="1400" b="0" dirty="0">
              <a:effectLst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C7BDA6-5F76-B7E6-1FE8-DCD198D09EA9}"/>
              </a:ext>
            </a:extLst>
          </p:cNvPr>
          <p:cNvSpPr txBox="1"/>
          <p:nvPr/>
        </p:nvSpPr>
        <p:spPr>
          <a:xfrm>
            <a:off x="4098664" y="6599475"/>
            <a:ext cx="6383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400" b="1" i="0" u="none" strike="noStrike" dirty="0">
                <a:solidFill>
                  <a:srgbClr val="A61C00"/>
                </a:solidFill>
                <a:effectLst/>
                <a:latin typeface="Calibri" panose="020F0502020204030204" pitchFamily="34" charset="0"/>
              </a:rPr>
              <a:t>12.9%</a:t>
            </a:r>
            <a:endParaRPr lang="en-US" sz="1400" b="0" dirty="0">
              <a:effectLst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D24550-E527-71A1-DB98-67D875C90C8B}"/>
              </a:ext>
            </a:extLst>
          </p:cNvPr>
          <p:cNvSpPr txBox="1"/>
          <p:nvPr/>
        </p:nvSpPr>
        <p:spPr>
          <a:xfrm>
            <a:off x="4984355" y="6599475"/>
            <a:ext cx="5469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solidFill>
                  <a:srgbClr val="A61C00"/>
                </a:solidFill>
                <a:latin typeface="Calibri" panose="020F0502020204030204" pitchFamily="34" charset="0"/>
              </a:rPr>
              <a:t>6</a:t>
            </a:r>
            <a:r>
              <a:rPr lang="en-US" sz="1400" b="1" i="0" u="none" strike="noStrike" dirty="0">
                <a:solidFill>
                  <a:srgbClr val="A61C00"/>
                </a:solidFill>
                <a:effectLst/>
                <a:latin typeface="Calibri" panose="020F0502020204030204" pitchFamily="34" charset="0"/>
              </a:rPr>
              <a:t>.1%</a:t>
            </a:r>
            <a:endParaRPr lang="en-US" sz="1400" b="0" dirty="0">
              <a:effectLst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525753-782B-3EE8-333F-AD2EDBB7E7C4}"/>
              </a:ext>
            </a:extLst>
          </p:cNvPr>
          <p:cNvSpPr txBox="1"/>
          <p:nvPr/>
        </p:nvSpPr>
        <p:spPr>
          <a:xfrm>
            <a:off x="5872863" y="6599475"/>
            <a:ext cx="5469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solidFill>
                  <a:srgbClr val="A61C00"/>
                </a:solidFill>
                <a:latin typeface="Calibri" panose="020F0502020204030204" pitchFamily="34" charset="0"/>
              </a:rPr>
              <a:t>6</a:t>
            </a:r>
            <a:r>
              <a:rPr lang="en-US" sz="1400" b="1" i="0" u="none" strike="noStrike" dirty="0">
                <a:solidFill>
                  <a:srgbClr val="A61C00"/>
                </a:solidFill>
                <a:effectLst/>
                <a:latin typeface="Calibri" panose="020F0502020204030204" pitchFamily="34" charset="0"/>
              </a:rPr>
              <a:t>.5%</a:t>
            </a:r>
            <a:endParaRPr lang="en-US" sz="1400" b="0" dirty="0">
              <a:effectLst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80B2B1-3E67-DB49-2DDC-964359DFAA36}"/>
              </a:ext>
            </a:extLst>
          </p:cNvPr>
          <p:cNvSpPr txBox="1"/>
          <p:nvPr/>
        </p:nvSpPr>
        <p:spPr>
          <a:xfrm>
            <a:off x="6793159" y="6599475"/>
            <a:ext cx="4988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400" b="1" i="0" u="none" strike="noStrike" dirty="0">
                <a:solidFill>
                  <a:srgbClr val="A61C00"/>
                </a:solidFill>
                <a:effectLst/>
                <a:latin typeface="Calibri" panose="020F0502020204030204" pitchFamily="34" charset="0"/>
              </a:rPr>
              <a:t>11%</a:t>
            </a:r>
            <a:endParaRPr lang="en-US" sz="1400" b="0" dirty="0">
              <a:effectLst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71ACAD4-43B9-AE9E-AE75-2FA065F191CB}"/>
              </a:ext>
            </a:extLst>
          </p:cNvPr>
          <p:cNvSpPr txBox="1"/>
          <p:nvPr/>
        </p:nvSpPr>
        <p:spPr>
          <a:xfrm>
            <a:off x="7608284" y="6599475"/>
            <a:ext cx="4988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400" b="1" i="0" u="none" strike="noStrike" dirty="0">
                <a:solidFill>
                  <a:srgbClr val="A61C00"/>
                </a:solidFill>
                <a:effectLst/>
                <a:latin typeface="Calibri" panose="020F0502020204030204" pitchFamily="34" charset="0"/>
              </a:rPr>
              <a:t>1</a:t>
            </a:r>
            <a:r>
              <a:rPr lang="en-US" sz="1400" b="1" dirty="0">
                <a:solidFill>
                  <a:srgbClr val="A61C00"/>
                </a:solidFill>
                <a:latin typeface="Calibri" panose="020F0502020204030204" pitchFamily="34" charset="0"/>
              </a:rPr>
              <a:t>0</a:t>
            </a:r>
            <a:r>
              <a:rPr lang="en-US" sz="1400" b="1" i="0" u="none" strike="noStrike" dirty="0">
                <a:solidFill>
                  <a:srgbClr val="A61C00"/>
                </a:solidFill>
                <a:effectLst/>
                <a:latin typeface="Calibri" panose="020F0502020204030204" pitchFamily="34" charset="0"/>
              </a:rPr>
              <a:t>%</a:t>
            </a:r>
            <a:endParaRPr lang="en-US" sz="1400" b="0" dirty="0">
              <a:effectLst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F3EBA91-D340-6EB6-31F5-25E22BB60237}"/>
              </a:ext>
            </a:extLst>
          </p:cNvPr>
          <p:cNvSpPr txBox="1"/>
          <p:nvPr/>
        </p:nvSpPr>
        <p:spPr>
          <a:xfrm>
            <a:off x="8500476" y="6599475"/>
            <a:ext cx="5469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solidFill>
                  <a:srgbClr val="A61C00"/>
                </a:solidFill>
                <a:latin typeface="Calibri" panose="020F0502020204030204" pitchFamily="34" charset="0"/>
              </a:rPr>
              <a:t>4.5</a:t>
            </a:r>
            <a:r>
              <a:rPr lang="en-US" sz="1400" b="1" i="0" u="none" strike="noStrike" dirty="0">
                <a:solidFill>
                  <a:srgbClr val="A61C00"/>
                </a:solidFill>
                <a:effectLst/>
                <a:latin typeface="Calibri" panose="020F0502020204030204" pitchFamily="34" charset="0"/>
              </a:rPr>
              <a:t>%</a:t>
            </a:r>
            <a:endParaRPr lang="en-US" sz="1400" b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9213681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9C44930-D3DD-CDD7-6854-B49E54A6104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DCD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09C01C-C5E0-7CB7-5EE3-63500912D26E}"/>
              </a:ext>
            </a:extLst>
          </p:cNvPr>
          <p:cNvSpPr txBox="1"/>
          <p:nvPr/>
        </p:nvSpPr>
        <p:spPr>
          <a:xfrm>
            <a:off x="3319682" y="2655351"/>
            <a:ext cx="541013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i="1" dirty="0">
                <a:solidFill>
                  <a:srgbClr val="872225"/>
                </a:solidFill>
              </a:rPr>
              <a:t>Peace of Mind Insurance</a:t>
            </a: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5353F1F3-71F9-8DB7-EF33-C5F1A23B1DE6}"/>
              </a:ext>
            </a:extLst>
          </p:cNvPr>
          <p:cNvSpPr/>
          <p:nvPr/>
        </p:nvSpPr>
        <p:spPr>
          <a:xfrm rot="16200000">
            <a:off x="4911574" y="1894459"/>
            <a:ext cx="388604" cy="3572384"/>
          </a:xfrm>
          <a:prstGeom prst="leftBrace">
            <a:avLst>
              <a:gd name="adj1" fmla="val 42109"/>
              <a:gd name="adj2" fmla="val 48660"/>
            </a:avLst>
          </a:prstGeom>
          <a:ln w="28575">
            <a:solidFill>
              <a:srgbClr val="8722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6D96A80B-7B8E-616F-178B-828D8A3CDF36}"/>
              </a:ext>
            </a:extLst>
          </p:cNvPr>
          <p:cNvSpPr/>
          <p:nvPr/>
        </p:nvSpPr>
        <p:spPr>
          <a:xfrm rot="16200000">
            <a:off x="7608733" y="2862195"/>
            <a:ext cx="388604" cy="1636912"/>
          </a:xfrm>
          <a:prstGeom prst="leftBrace">
            <a:avLst>
              <a:gd name="adj1" fmla="val 42109"/>
              <a:gd name="adj2" fmla="val 48660"/>
            </a:avLst>
          </a:prstGeom>
          <a:ln w="28575">
            <a:solidFill>
              <a:srgbClr val="8722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537174-54E0-6F74-9547-E8B55C5ABE4A}"/>
              </a:ext>
            </a:extLst>
          </p:cNvPr>
          <p:cNvSpPr txBox="1"/>
          <p:nvPr/>
        </p:nvSpPr>
        <p:spPr>
          <a:xfrm>
            <a:off x="4264161" y="3979430"/>
            <a:ext cx="15380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Training 80%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3D6D3E-DBF0-9FF2-4055-8933F1DD2B57}"/>
              </a:ext>
            </a:extLst>
          </p:cNvPr>
          <p:cNvSpPr txBox="1"/>
          <p:nvPr/>
        </p:nvSpPr>
        <p:spPr>
          <a:xfrm>
            <a:off x="6901454" y="3979430"/>
            <a:ext cx="17679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Validation 20%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0FE61D7-47DF-3461-8219-06B89D4E2F23}"/>
              </a:ext>
            </a:extLst>
          </p:cNvPr>
          <p:cNvGrpSpPr/>
          <p:nvPr/>
        </p:nvGrpSpPr>
        <p:grpSpPr>
          <a:xfrm>
            <a:off x="10267422" y="226843"/>
            <a:ext cx="1640553" cy="428159"/>
            <a:chOff x="853440" y="5399497"/>
            <a:chExt cx="1640553" cy="428159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1AB6A57-0D78-A577-BAE9-6D5D5E8B604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 l="16786" r="17554" b="19986"/>
            <a:stretch/>
          </p:blipFill>
          <p:spPr>
            <a:xfrm rot="555432">
              <a:off x="2311361" y="5399497"/>
              <a:ext cx="182632" cy="222561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253634D-73C0-5181-E371-EB91CC3A4013}"/>
                </a:ext>
              </a:extLst>
            </p:cNvPr>
            <p:cNvSpPr txBox="1"/>
            <p:nvPr/>
          </p:nvSpPr>
          <p:spPr>
            <a:xfrm>
              <a:off x="853440" y="5458324"/>
              <a:ext cx="15531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0" dirty="0">
                  <a:solidFill>
                    <a:srgbClr val="872225"/>
                  </a:solidFill>
                  <a:effectLst/>
                  <a:latin typeface="Inter"/>
                </a:rPr>
                <a:t>Peace of Mind</a:t>
              </a:r>
              <a:endParaRPr lang="en-US" b="1" dirty="0">
                <a:solidFill>
                  <a:srgbClr val="872225"/>
                </a:solidFill>
              </a:endParaRPr>
            </a:p>
          </p:txBody>
        </p:sp>
      </p:grpSp>
      <p:pic>
        <p:nvPicPr>
          <p:cNvPr id="15" name="Picture 2" descr="Satelite Moon Illustration PNG &amp; SVG Design For T-Shirts">
            <a:extLst>
              <a:ext uri="{FF2B5EF4-FFF2-40B4-BE49-F238E27FC236}">
                <a16:creationId xmlns:a16="http://schemas.microsoft.com/office/drawing/2014/main" id="{6C27F289-755D-FF82-98BC-C315D0A9C7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Mark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10721" y="-160021"/>
            <a:ext cx="773728" cy="7737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E8D8859-3A0F-FEF5-3109-13A7B81ABB4A}"/>
              </a:ext>
            </a:extLst>
          </p:cNvPr>
          <p:cNvSpPr txBox="1"/>
          <p:nvPr/>
        </p:nvSpPr>
        <p:spPr>
          <a:xfrm>
            <a:off x="4349659" y="5006471"/>
            <a:ext cx="2996461" cy="16090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2800" b="1" dirty="0">
                <a:solidFill>
                  <a:srgbClr val="872225"/>
                </a:solidFill>
              </a:rPr>
              <a:t>Logistic Regression</a:t>
            </a:r>
          </a:p>
          <a:p>
            <a:pPr algn="ctr">
              <a:lnSpc>
                <a:spcPct val="120000"/>
              </a:lnSpc>
            </a:pPr>
            <a:r>
              <a:rPr lang="en-US" sz="2800" b="1" dirty="0">
                <a:solidFill>
                  <a:srgbClr val="872225"/>
                </a:solidFill>
              </a:rPr>
              <a:t>LightGBM</a:t>
            </a:r>
          </a:p>
          <a:p>
            <a:pPr algn="ctr">
              <a:lnSpc>
                <a:spcPct val="120000"/>
              </a:lnSpc>
            </a:pPr>
            <a:r>
              <a:rPr lang="en-US" sz="2800" b="1" dirty="0">
                <a:solidFill>
                  <a:srgbClr val="872225"/>
                </a:solidFill>
              </a:rPr>
              <a:t>XGBoost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8B2C88A2-4C43-2DD0-6134-2BBA7EA6AA26}"/>
              </a:ext>
            </a:extLst>
          </p:cNvPr>
          <p:cNvSpPr/>
          <p:nvPr/>
        </p:nvSpPr>
        <p:spPr>
          <a:xfrm>
            <a:off x="5000066" y="6103588"/>
            <a:ext cx="1697617" cy="491800"/>
          </a:xfrm>
          <a:prstGeom prst="roundRect">
            <a:avLst/>
          </a:prstGeom>
          <a:noFill/>
          <a:ln w="38100">
            <a:solidFill>
              <a:srgbClr val="C253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2532B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51BCE23-6D9E-3F01-E837-7DAAA85AD2C1}"/>
              </a:ext>
            </a:extLst>
          </p:cNvPr>
          <p:cNvSpPr txBox="1"/>
          <p:nvPr/>
        </p:nvSpPr>
        <p:spPr>
          <a:xfrm>
            <a:off x="6901454" y="6177608"/>
            <a:ext cx="21210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hyperparameter tuning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65B80C6-67BD-C872-5FD8-D3A9B5544543}"/>
              </a:ext>
            </a:extLst>
          </p:cNvPr>
          <p:cNvSpPr txBox="1"/>
          <p:nvPr/>
        </p:nvSpPr>
        <p:spPr>
          <a:xfrm rot="20167097">
            <a:off x="4160095" y="6007705"/>
            <a:ext cx="8931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C2532B"/>
                </a:solidFill>
              </a:rPr>
              <a:t>top AUC !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F5D828D-4EF9-D68C-6610-4D6606A5736F}"/>
              </a:ext>
            </a:extLst>
          </p:cNvPr>
          <p:cNvSpPr txBox="1"/>
          <p:nvPr/>
        </p:nvSpPr>
        <p:spPr>
          <a:xfrm>
            <a:off x="563007" y="1093329"/>
            <a:ext cx="498764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MODEL SELECTION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A1A7F63-D7B5-22A7-9B1D-2066F98FF899}"/>
              </a:ext>
            </a:extLst>
          </p:cNvPr>
          <p:cNvSpPr txBox="1"/>
          <p:nvPr/>
        </p:nvSpPr>
        <p:spPr>
          <a:xfrm>
            <a:off x="11890314" y="64886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872225"/>
                </a:solidFill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633087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 animBg="1"/>
      <p:bldP spid="18" grpId="0"/>
      <p:bldP spid="19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2126</TotalTime>
  <Words>1091</Words>
  <Application>Microsoft Macintosh PowerPoint</Application>
  <PresentationFormat>Widescreen</PresentationFormat>
  <Paragraphs>227</Paragraphs>
  <Slides>17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Inter</vt:lpstr>
      <vt:lpstr>Arial</vt:lpstr>
      <vt:lpstr>Calibri</vt:lpstr>
      <vt:lpstr>Calibri Light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John Park</dc:creator>
  <cp:lastModifiedBy>John Park</cp:lastModifiedBy>
  <cp:revision>231</cp:revision>
  <dcterms:created xsi:type="dcterms:W3CDTF">2022-12-09T22:16:05Z</dcterms:created>
  <dcterms:modified xsi:type="dcterms:W3CDTF">2022-12-14T14:18:18Z</dcterms:modified>
</cp:coreProperties>
</file>